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21"/>
  </p:notesMasterIdLst>
  <p:handoutMasterIdLst>
    <p:handoutMasterId r:id="rId22"/>
  </p:handoutMasterIdLst>
  <p:sldIdLst>
    <p:sldId id="2549" r:id="rId2"/>
    <p:sldId id="2558" r:id="rId3"/>
    <p:sldId id="2554" r:id="rId4"/>
    <p:sldId id="2552" r:id="rId5"/>
    <p:sldId id="2537" r:id="rId6"/>
    <p:sldId id="2555" r:id="rId7"/>
    <p:sldId id="2561" r:id="rId8"/>
    <p:sldId id="2556" r:id="rId9"/>
    <p:sldId id="2562" r:id="rId10"/>
    <p:sldId id="2547" r:id="rId11"/>
    <p:sldId id="2553" r:id="rId12"/>
    <p:sldId id="2565" r:id="rId13"/>
    <p:sldId id="2563" r:id="rId14"/>
    <p:sldId id="2538" r:id="rId15"/>
    <p:sldId id="2564" r:id="rId16"/>
    <p:sldId id="2566" r:id="rId17"/>
    <p:sldId id="271" r:id="rId18"/>
    <p:sldId id="255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A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BC1820-0E7C-4CC8-AF32-90D056649D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B4A9FD8-F785-44C2-9FDE-4644D2939FC9}">
      <dgm:prSet/>
      <dgm:spPr/>
      <dgm:t>
        <a:bodyPr/>
        <a:lstStyle/>
        <a:p>
          <a:r>
            <a:rPr lang="en-US" noProof="0" dirty="0">
              <a:solidFill>
                <a:schemeClr val="tx1"/>
              </a:solidFill>
            </a:rPr>
            <a:t>Suppose there are 200 spins every hour for 12 hours of the day.</a:t>
          </a:r>
        </a:p>
      </dgm:t>
    </dgm:pt>
    <dgm:pt modelId="{3811FAB2-DEC4-40CD-B436-1EA2FF424EC6}" type="parTrans" cxnId="{0BFF8536-7CDC-402B-BB87-1C975AE3F3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EBF54AD-35F6-4AEC-B3E6-42CEA4068404}" type="sibTrans" cxnId="{0BFF8536-7CDC-402B-BB87-1C975AE3F3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58DB0DD-496D-48FB-8B5A-ACAA73AC9B72}">
      <dgm:prSet/>
      <dgm:spPr/>
      <dgm:t>
        <a:bodyPr/>
        <a:lstStyle/>
        <a:p>
          <a:r>
            <a:rPr lang="en-US" noProof="0" dirty="0">
              <a:solidFill>
                <a:schemeClr val="tx1"/>
              </a:solidFill>
            </a:rPr>
            <a:t>Which amounts to 2400 spins a day with a bet ranging from 5$ to 100$.</a:t>
          </a:r>
        </a:p>
      </dgm:t>
    </dgm:pt>
    <dgm:pt modelId="{9A45E2A2-9212-4296-A561-44FEB6723FA9}" type="parTrans" cxnId="{FA3688ED-5322-4AB2-8ECC-1874D8B535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2C41B1D-4A52-4229-ADBC-7E4C5E5C3B73}" type="sibTrans" cxnId="{FA3688ED-5322-4AB2-8ECC-1874D8B535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2B988CA-B890-45A0-A09D-F938A17DC46E}" type="pres">
      <dgm:prSet presAssocID="{FEBC1820-0E7C-4CC8-AF32-90D056649DDF}" presName="root" presStyleCnt="0">
        <dgm:presLayoutVars>
          <dgm:dir/>
          <dgm:resizeHandles val="exact"/>
        </dgm:presLayoutVars>
      </dgm:prSet>
      <dgm:spPr/>
    </dgm:pt>
    <dgm:pt modelId="{D13F0E0E-FE7F-47BA-904E-1B6FD1466123}" type="pres">
      <dgm:prSet presAssocID="{FB4A9FD8-F785-44C2-9FDE-4644D2939FC9}" presName="compNode" presStyleCnt="0"/>
      <dgm:spPr/>
    </dgm:pt>
    <dgm:pt modelId="{55211292-5724-4CF3-9B68-C9C37D007AE6}" type="pres">
      <dgm:prSet presAssocID="{FB4A9FD8-F785-44C2-9FDE-4644D2939FC9}" presName="bgRect" presStyleLbl="bgShp" presStyleIdx="0" presStyleCnt="2"/>
      <dgm:spPr>
        <a:xfrm>
          <a:off x="0" y="849991"/>
          <a:ext cx="5906181" cy="1569215"/>
        </a:xfrm>
        <a:prstGeom prst="rect">
          <a:avLst/>
        </a:prstGeom>
        <a:noFill/>
        <a:ln w="38100" cap="sq" cmpd="dbl">
          <a:noFill/>
          <a:prstDash val="solid"/>
          <a:miter lim="800000"/>
        </a:ln>
        <a:effectLst/>
      </dgm:spPr>
    </dgm:pt>
    <dgm:pt modelId="{863410B7-CA0F-43F4-960E-9DA7059AF511}" type="pres">
      <dgm:prSet presAssocID="{FB4A9FD8-F785-44C2-9FDE-4644D2939FC9}" presName="iconRect" presStyleLbl="node1" presStyleIdx="0" presStyleCnt="2"/>
      <dgm:spPr>
        <a:ln>
          <a:noFill/>
        </a:ln>
      </dgm:spPr>
    </dgm:pt>
    <dgm:pt modelId="{D9898D1A-E064-4261-B88A-4EB8AC0EA74E}" type="pres">
      <dgm:prSet presAssocID="{FB4A9FD8-F785-44C2-9FDE-4644D2939FC9}" presName="spaceRect" presStyleCnt="0"/>
      <dgm:spPr/>
    </dgm:pt>
    <dgm:pt modelId="{9B72B821-D3EB-46EE-BCA0-DA5A1D91AF84}" type="pres">
      <dgm:prSet presAssocID="{FB4A9FD8-F785-44C2-9FDE-4644D2939FC9}" presName="parTx" presStyleLbl="revTx" presStyleIdx="0" presStyleCnt="2">
        <dgm:presLayoutVars>
          <dgm:chMax val="0"/>
          <dgm:chPref val="0"/>
        </dgm:presLayoutVars>
      </dgm:prSet>
      <dgm:spPr/>
    </dgm:pt>
    <dgm:pt modelId="{025FFD97-9CE9-4F1F-BFB2-1B08A76669C0}" type="pres">
      <dgm:prSet presAssocID="{FEBF54AD-35F6-4AEC-B3E6-42CEA4068404}" presName="sibTrans" presStyleCnt="0"/>
      <dgm:spPr/>
    </dgm:pt>
    <dgm:pt modelId="{E0BD8FEF-3692-47A7-9253-82960931F6B7}" type="pres">
      <dgm:prSet presAssocID="{658DB0DD-496D-48FB-8B5A-ACAA73AC9B72}" presName="compNode" presStyleCnt="0"/>
      <dgm:spPr/>
    </dgm:pt>
    <dgm:pt modelId="{5EDC32A8-8A30-43AA-B28C-4DE1051927E9}" type="pres">
      <dgm:prSet presAssocID="{658DB0DD-496D-48FB-8B5A-ACAA73AC9B72}" presName="bgRect" presStyleLbl="bgShp" presStyleIdx="1" presStyleCnt="2"/>
      <dgm:spPr>
        <a:xfrm>
          <a:off x="0" y="2811510"/>
          <a:ext cx="5906181" cy="1569215"/>
        </a:xfrm>
        <a:prstGeom prst="rect">
          <a:avLst/>
        </a:prstGeom>
        <a:noFill/>
        <a:ln w="38100" cap="sq" cmpd="dbl">
          <a:noFill/>
          <a:prstDash val="solid"/>
          <a:miter lim="800000"/>
        </a:ln>
        <a:effectLst/>
      </dgm:spPr>
    </dgm:pt>
    <dgm:pt modelId="{6AC72B6A-45B7-4ABB-9EFD-F5AC17DE9608}" type="pres">
      <dgm:prSet presAssocID="{658DB0DD-496D-48FB-8B5A-ACAA73AC9B72}" presName="iconRect" presStyleLbl="node1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C3CD3599-88DE-4DEB-81BF-520379977D7B}" type="pres">
      <dgm:prSet presAssocID="{658DB0DD-496D-48FB-8B5A-ACAA73AC9B72}" presName="spaceRect" presStyleCnt="0"/>
      <dgm:spPr/>
    </dgm:pt>
    <dgm:pt modelId="{E7286CCF-EBB1-4A29-B240-4BC3DA177E84}" type="pres">
      <dgm:prSet presAssocID="{658DB0DD-496D-48FB-8B5A-ACAA73AC9B7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BFF8536-7CDC-402B-BB87-1C975AE3F3C5}" srcId="{FEBC1820-0E7C-4CC8-AF32-90D056649DDF}" destId="{FB4A9FD8-F785-44C2-9FDE-4644D2939FC9}" srcOrd="0" destOrd="0" parTransId="{3811FAB2-DEC4-40CD-B436-1EA2FF424EC6}" sibTransId="{FEBF54AD-35F6-4AEC-B3E6-42CEA4068404}"/>
    <dgm:cxn modelId="{940E105F-883F-44D4-9F56-0B7FE14915E9}" type="presOf" srcId="{658DB0DD-496D-48FB-8B5A-ACAA73AC9B72}" destId="{E7286CCF-EBB1-4A29-B240-4BC3DA177E84}" srcOrd="0" destOrd="0" presId="urn:microsoft.com/office/officeart/2018/2/layout/IconVerticalSolidList"/>
    <dgm:cxn modelId="{61977E78-748F-4B5D-8121-664EFC829AE6}" type="presOf" srcId="{FB4A9FD8-F785-44C2-9FDE-4644D2939FC9}" destId="{9B72B821-D3EB-46EE-BCA0-DA5A1D91AF84}" srcOrd="0" destOrd="0" presId="urn:microsoft.com/office/officeart/2018/2/layout/IconVerticalSolidList"/>
    <dgm:cxn modelId="{FA3688ED-5322-4AB2-8ECC-1874D8B53532}" srcId="{FEBC1820-0E7C-4CC8-AF32-90D056649DDF}" destId="{658DB0DD-496D-48FB-8B5A-ACAA73AC9B72}" srcOrd="1" destOrd="0" parTransId="{9A45E2A2-9212-4296-A561-44FEB6723FA9}" sibTransId="{22C41B1D-4A52-4229-ADBC-7E4C5E5C3B73}"/>
    <dgm:cxn modelId="{1ABD34FB-5C70-4EF9-A5D8-322B9B4207E4}" type="presOf" srcId="{FEBC1820-0E7C-4CC8-AF32-90D056649DDF}" destId="{62B988CA-B890-45A0-A09D-F938A17DC46E}" srcOrd="0" destOrd="0" presId="urn:microsoft.com/office/officeart/2018/2/layout/IconVerticalSolidList"/>
    <dgm:cxn modelId="{0AB8BE59-62C3-4D52-852D-3357A42DC1CB}" type="presParOf" srcId="{62B988CA-B890-45A0-A09D-F938A17DC46E}" destId="{D13F0E0E-FE7F-47BA-904E-1B6FD1466123}" srcOrd="0" destOrd="0" presId="urn:microsoft.com/office/officeart/2018/2/layout/IconVerticalSolidList"/>
    <dgm:cxn modelId="{40248949-64A5-44F1-9329-14F317069236}" type="presParOf" srcId="{D13F0E0E-FE7F-47BA-904E-1B6FD1466123}" destId="{55211292-5724-4CF3-9B68-C9C37D007AE6}" srcOrd="0" destOrd="0" presId="urn:microsoft.com/office/officeart/2018/2/layout/IconVerticalSolidList"/>
    <dgm:cxn modelId="{C7EA334F-CBDA-4D2C-9DA9-FD467FB1B932}" type="presParOf" srcId="{D13F0E0E-FE7F-47BA-904E-1B6FD1466123}" destId="{863410B7-CA0F-43F4-960E-9DA7059AF511}" srcOrd="1" destOrd="0" presId="urn:microsoft.com/office/officeart/2018/2/layout/IconVerticalSolidList"/>
    <dgm:cxn modelId="{926CA147-421B-4FCE-94A0-03F7BC3DCFE1}" type="presParOf" srcId="{D13F0E0E-FE7F-47BA-904E-1B6FD1466123}" destId="{D9898D1A-E064-4261-B88A-4EB8AC0EA74E}" srcOrd="2" destOrd="0" presId="urn:microsoft.com/office/officeart/2018/2/layout/IconVerticalSolidList"/>
    <dgm:cxn modelId="{00D14914-C13B-4223-9651-F5BE3FB276F6}" type="presParOf" srcId="{D13F0E0E-FE7F-47BA-904E-1B6FD1466123}" destId="{9B72B821-D3EB-46EE-BCA0-DA5A1D91AF84}" srcOrd="3" destOrd="0" presId="urn:microsoft.com/office/officeart/2018/2/layout/IconVerticalSolidList"/>
    <dgm:cxn modelId="{920DD7CD-897E-4B37-BD43-A1B2E58CE2CB}" type="presParOf" srcId="{62B988CA-B890-45A0-A09D-F938A17DC46E}" destId="{025FFD97-9CE9-4F1F-BFB2-1B08A76669C0}" srcOrd="1" destOrd="0" presId="urn:microsoft.com/office/officeart/2018/2/layout/IconVerticalSolidList"/>
    <dgm:cxn modelId="{77849E9C-8FA9-46BD-AF4D-35721A917D7D}" type="presParOf" srcId="{62B988CA-B890-45A0-A09D-F938A17DC46E}" destId="{E0BD8FEF-3692-47A7-9253-82960931F6B7}" srcOrd="2" destOrd="0" presId="urn:microsoft.com/office/officeart/2018/2/layout/IconVerticalSolidList"/>
    <dgm:cxn modelId="{E81A4F51-8CB5-43FA-916F-E102953BCAC4}" type="presParOf" srcId="{E0BD8FEF-3692-47A7-9253-82960931F6B7}" destId="{5EDC32A8-8A30-43AA-B28C-4DE1051927E9}" srcOrd="0" destOrd="0" presId="urn:microsoft.com/office/officeart/2018/2/layout/IconVerticalSolidList"/>
    <dgm:cxn modelId="{AD227CB4-5B9B-4BE2-BA14-9989AF96D370}" type="presParOf" srcId="{E0BD8FEF-3692-47A7-9253-82960931F6B7}" destId="{6AC72B6A-45B7-4ABB-9EFD-F5AC17DE9608}" srcOrd="1" destOrd="0" presId="urn:microsoft.com/office/officeart/2018/2/layout/IconVerticalSolidList"/>
    <dgm:cxn modelId="{4E154464-E1AA-488E-BD2F-70AF214AC0E4}" type="presParOf" srcId="{E0BD8FEF-3692-47A7-9253-82960931F6B7}" destId="{C3CD3599-88DE-4DEB-81BF-520379977D7B}" srcOrd="2" destOrd="0" presId="urn:microsoft.com/office/officeart/2018/2/layout/IconVerticalSolidList"/>
    <dgm:cxn modelId="{A4329523-DF54-4571-9B6A-0350FE851B90}" type="presParOf" srcId="{E0BD8FEF-3692-47A7-9253-82960931F6B7}" destId="{E7286CCF-EBB1-4A29-B240-4BC3DA177E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F214FB-8585-4C85-83D7-47164AAD632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8C3ED4-9510-4000-A70F-AAD75B5EBD43}">
      <dgm:prSet phldrT="[Text]" custT="1"/>
      <dgm:spPr>
        <a:noFill/>
        <a:ln>
          <a:solidFill>
            <a:schemeClr val="accent1"/>
          </a:solidFill>
          <a:prstDash val="lgDash"/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ONE: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295,530$</a:t>
          </a:r>
        </a:p>
      </dgm:t>
    </dgm:pt>
    <dgm:pt modelId="{4F31B688-999B-4752-86CF-5AFFBDD2FB2C}" type="parTrans" cxnId="{E7A50B49-7597-4D6A-A8AB-E00237D2C558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91778D6F-210D-40E1-9F4A-4CEEC2F76790}" type="sibTrans" cxnId="{E7A50B49-7597-4D6A-A8AB-E00237D2C558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016586D9-2DB5-4AA6-BA9F-9EDDC0510C29}">
      <dgm:prSet phldrT="[Text]" custT="1"/>
      <dgm:spPr>
        <a:noFill/>
        <a:ln>
          <a:solidFill>
            <a:schemeClr val="accent1"/>
          </a:solidFill>
          <a:prstDash val="lgDash"/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TWO: </a:t>
          </a:r>
          <a:br>
            <a:rPr lang="en-US" sz="1600" dirty="0">
              <a:solidFill>
                <a:schemeClr val="tx1"/>
              </a:solidFill>
            </a:rPr>
          </a:br>
          <a:r>
            <a:rPr lang="en-IN" sz="1600" dirty="0">
              <a:solidFill>
                <a:schemeClr val="tx1"/>
              </a:solidFill>
            </a:rPr>
            <a:t>999,802$</a:t>
          </a:r>
          <a:endParaRPr lang="en-US" sz="1600" dirty="0">
            <a:solidFill>
              <a:schemeClr val="tx1"/>
            </a:solidFill>
          </a:endParaRPr>
        </a:p>
      </dgm:t>
    </dgm:pt>
    <dgm:pt modelId="{D8622124-F306-4E87-AD72-8341309CD39F}" type="parTrans" cxnId="{03FFB34C-F2DE-4D1A-A377-DDE0CA287713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59DA38EC-31CE-4170-A454-97D5E30BDBA8}" type="sibTrans" cxnId="{03FFB34C-F2DE-4D1A-A377-DDE0CA287713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F1A4D444-33C8-420D-922B-B4D83B96C7C2}">
      <dgm:prSet phldrT="[Text]" custT="1"/>
      <dgm:spPr>
        <a:noFill/>
        <a:ln>
          <a:solidFill>
            <a:schemeClr val="accent1"/>
          </a:solidFill>
          <a:prstDash val="lgDash"/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THREE: </a:t>
          </a:r>
          <a:br>
            <a:rPr lang="en-US" sz="1600" dirty="0">
              <a:solidFill>
                <a:schemeClr val="tx1"/>
              </a:solidFill>
            </a:rPr>
          </a:br>
          <a:r>
            <a:rPr lang="en-IN" sz="1600" dirty="0">
              <a:solidFill>
                <a:schemeClr val="tx1"/>
              </a:solidFill>
            </a:rPr>
            <a:t>789,129$</a:t>
          </a:r>
          <a:endParaRPr lang="en-US" sz="1600" dirty="0">
            <a:solidFill>
              <a:schemeClr val="tx1"/>
            </a:solidFill>
          </a:endParaRPr>
        </a:p>
      </dgm:t>
    </dgm:pt>
    <dgm:pt modelId="{AFA9A2E5-05CF-4291-BDAC-40FF2BA0C123}" type="parTrans" cxnId="{61F7C260-BB9F-4EAB-A166-C8B477418C19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68A763C5-D2C0-42B7-9415-66617A5D147E}" type="sibTrans" cxnId="{61F7C260-BB9F-4EAB-A166-C8B477418C19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51EB5745-8AAE-421D-874F-13491FF3F307}">
      <dgm:prSet phldrT="[Text]" custT="1"/>
      <dgm:spPr>
        <a:noFill/>
        <a:ln>
          <a:solidFill>
            <a:schemeClr val="accent1"/>
          </a:solidFill>
          <a:prstDash val="lgDash"/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FOUR: </a:t>
          </a:r>
          <a:br>
            <a:rPr lang="en-US" sz="1600" dirty="0">
              <a:solidFill>
                <a:schemeClr val="tx1"/>
              </a:solidFill>
            </a:rPr>
          </a:br>
          <a:r>
            <a:rPr lang="en-IN" sz="1600" dirty="0">
              <a:solidFill>
                <a:schemeClr val="tx1"/>
              </a:solidFill>
            </a:rPr>
            <a:t>672,883$</a:t>
          </a:r>
          <a:endParaRPr lang="en-US" sz="1600" dirty="0">
            <a:solidFill>
              <a:schemeClr val="tx1"/>
            </a:solidFill>
          </a:endParaRPr>
        </a:p>
      </dgm:t>
    </dgm:pt>
    <dgm:pt modelId="{4809E3DC-C136-4EC2-849F-2394A70DF32F}" type="parTrans" cxnId="{ECCDC5FC-C4CD-4D27-8963-B2FB5DA8B711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CEAC77A3-F019-4EB6-A67A-D01EA028A855}" type="sibTrans" cxnId="{ECCDC5FC-C4CD-4D27-8963-B2FB5DA8B711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10DC8D50-E48F-4C14-846C-4F6CA479EED8}">
      <dgm:prSet phldrT="[Text]" custT="1"/>
      <dgm:spPr>
        <a:noFill/>
        <a:ln>
          <a:solidFill>
            <a:schemeClr val="accent1"/>
          </a:solidFill>
          <a:prstDash val="lgDash"/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FIVE: </a:t>
          </a:r>
          <a:br>
            <a:rPr lang="en-US" sz="1600" dirty="0">
              <a:solidFill>
                <a:schemeClr val="tx1"/>
              </a:solidFill>
            </a:rPr>
          </a:br>
          <a:r>
            <a:rPr lang="en-IN" sz="1600" dirty="0">
              <a:solidFill>
                <a:schemeClr val="tx1"/>
              </a:solidFill>
            </a:rPr>
            <a:t>373,099$</a:t>
          </a:r>
          <a:endParaRPr lang="en-US" sz="1600" dirty="0">
            <a:solidFill>
              <a:schemeClr val="tx1"/>
            </a:solidFill>
          </a:endParaRPr>
        </a:p>
      </dgm:t>
    </dgm:pt>
    <dgm:pt modelId="{95E9A227-DA0C-4889-BB4B-908CC0896D78}" type="parTrans" cxnId="{396AE40A-4D53-4D1B-9BE5-990817474275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D2C6A091-2138-40DF-902A-DADF7C0A858A}" type="sibTrans" cxnId="{396AE40A-4D53-4D1B-9BE5-990817474275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9AF246AA-09BA-483A-95B2-66DE99600D52}">
      <dgm:prSet phldrT="[Text]" custT="1"/>
      <dgm:spPr>
        <a:noFill/>
        <a:ln>
          <a:solidFill>
            <a:schemeClr val="accent1"/>
          </a:solidFill>
          <a:prstDash val="lgDash"/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SIX: </a:t>
          </a:r>
          <a:br>
            <a:rPr lang="en-US" sz="1600" dirty="0">
              <a:solidFill>
                <a:schemeClr val="tx1"/>
              </a:solidFill>
            </a:rPr>
          </a:br>
          <a:r>
            <a:rPr lang="en-IN" sz="1600" dirty="0">
              <a:solidFill>
                <a:schemeClr val="tx1"/>
              </a:solidFill>
            </a:rPr>
            <a:t>485,686$</a:t>
          </a:r>
          <a:endParaRPr lang="en-US" sz="1600" dirty="0">
            <a:solidFill>
              <a:schemeClr val="tx1"/>
            </a:solidFill>
          </a:endParaRPr>
        </a:p>
      </dgm:t>
    </dgm:pt>
    <dgm:pt modelId="{C9CB9CCD-885C-4C1A-9190-7743B83ADCF6}" type="parTrans" cxnId="{96720A22-49E5-42B3-A8B4-CD9BDEE08C00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EE3646C7-4509-45CA-8EEC-BA8F436CA923}" type="sibTrans" cxnId="{96720A22-49E5-42B3-A8B4-CD9BDEE08C00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92654547-E6AF-4C21-813C-FC394A15A681}" type="pres">
      <dgm:prSet presAssocID="{1BF214FB-8585-4C85-83D7-47164AAD632D}" presName="diagram" presStyleCnt="0">
        <dgm:presLayoutVars>
          <dgm:dir/>
          <dgm:resizeHandles val="exact"/>
        </dgm:presLayoutVars>
      </dgm:prSet>
      <dgm:spPr/>
    </dgm:pt>
    <dgm:pt modelId="{250A4AD9-9384-455C-AF51-202B08254D55}" type="pres">
      <dgm:prSet presAssocID="{888C3ED4-9510-4000-A70F-AAD75B5EBD43}" presName="node" presStyleLbl="node1" presStyleIdx="0" presStyleCnt="6">
        <dgm:presLayoutVars>
          <dgm:bulletEnabled val="1"/>
        </dgm:presLayoutVars>
      </dgm:prSet>
      <dgm:spPr/>
    </dgm:pt>
    <dgm:pt modelId="{4651146E-6BCD-4FBD-9BFD-AFBFF51DA873}" type="pres">
      <dgm:prSet presAssocID="{91778D6F-210D-40E1-9F4A-4CEEC2F76790}" presName="sibTrans" presStyleCnt="0"/>
      <dgm:spPr/>
    </dgm:pt>
    <dgm:pt modelId="{7A5B3E65-9777-4EF6-A5E1-C35B895D487A}" type="pres">
      <dgm:prSet presAssocID="{016586D9-2DB5-4AA6-BA9F-9EDDC0510C29}" presName="node" presStyleLbl="node1" presStyleIdx="1" presStyleCnt="6">
        <dgm:presLayoutVars>
          <dgm:bulletEnabled val="1"/>
        </dgm:presLayoutVars>
      </dgm:prSet>
      <dgm:spPr/>
    </dgm:pt>
    <dgm:pt modelId="{8C3FA750-50B3-4A61-AE6A-6E262BD92BF1}" type="pres">
      <dgm:prSet presAssocID="{59DA38EC-31CE-4170-A454-97D5E30BDBA8}" presName="sibTrans" presStyleCnt="0"/>
      <dgm:spPr/>
    </dgm:pt>
    <dgm:pt modelId="{98736366-53F9-49EF-9094-E77CAF66F377}" type="pres">
      <dgm:prSet presAssocID="{F1A4D444-33C8-420D-922B-B4D83B96C7C2}" presName="node" presStyleLbl="node1" presStyleIdx="2" presStyleCnt="6">
        <dgm:presLayoutVars>
          <dgm:bulletEnabled val="1"/>
        </dgm:presLayoutVars>
      </dgm:prSet>
      <dgm:spPr/>
    </dgm:pt>
    <dgm:pt modelId="{184FD239-07E4-4D73-B5DB-F0618A654FA9}" type="pres">
      <dgm:prSet presAssocID="{68A763C5-D2C0-42B7-9415-66617A5D147E}" presName="sibTrans" presStyleCnt="0"/>
      <dgm:spPr/>
    </dgm:pt>
    <dgm:pt modelId="{E111D404-B88B-44E6-839A-F40E9BF97271}" type="pres">
      <dgm:prSet presAssocID="{51EB5745-8AAE-421D-874F-13491FF3F307}" presName="node" presStyleLbl="node1" presStyleIdx="3" presStyleCnt="6">
        <dgm:presLayoutVars>
          <dgm:bulletEnabled val="1"/>
        </dgm:presLayoutVars>
      </dgm:prSet>
      <dgm:spPr/>
    </dgm:pt>
    <dgm:pt modelId="{D747113C-6AAD-4D6D-B469-D8C2782852AE}" type="pres">
      <dgm:prSet presAssocID="{CEAC77A3-F019-4EB6-A67A-D01EA028A855}" presName="sibTrans" presStyleCnt="0"/>
      <dgm:spPr/>
    </dgm:pt>
    <dgm:pt modelId="{8298FD8A-4BE2-4FB3-B18E-E031C2BD42AC}" type="pres">
      <dgm:prSet presAssocID="{10DC8D50-E48F-4C14-846C-4F6CA479EED8}" presName="node" presStyleLbl="node1" presStyleIdx="4" presStyleCnt="6">
        <dgm:presLayoutVars>
          <dgm:bulletEnabled val="1"/>
        </dgm:presLayoutVars>
      </dgm:prSet>
      <dgm:spPr/>
    </dgm:pt>
    <dgm:pt modelId="{40AAEEEF-B0A3-4A11-9E22-47246DBF72EC}" type="pres">
      <dgm:prSet presAssocID="{D2C6A091-2138-40DF-902A-DADF7C0A858A}" presName="sibTrans" presStyleCnt="0"/>
      <dgm:spPr/>
    </dgm:pt>
    <dgm:pt modelId="{F7AE4263-220C-4194-B4E9-8B096817D988}" type="pres">
      <dgm:prSet presAssocID="{9AF246AA-09BA-483A-95B2-66DE99600D52}" presName="node" presStyleLbl="node1" presStyleIdx="5" presStyleCnt="6">
        <dgm:presLayoutVars>
          <dgm:bulletEnabled val="1"/>
        </dgm:presLayoutVars>
      </dgm:prSet>
      <dgm:spPr/>
    </dgm:pt>
  </dgm:ptLst>
  <dgm:cxnLst>
    <dgm:cxn modelId="{7DAD2D03-DF1E-42BF-967E-087CA55A7517}" type="presOf" srcId="{51EB5745-8AAE-421D-874F-13491FF3F307}" destId="{E111D404-B88B-44E6-839A-F40E9BF97271}" srcOrd="0" destOrd="0" presId="urn:microsoft.com/office/officeart/2005/8/layout/default"/>
    <dgm:cxn modelId="{396AE40A-4D53-4D1B-9BE5-990817474275}" srcId="{1BF214FB-8585-4C85-83D7-47164AAD632D}" destId="{10DC8D50-E48F-4C14-846C-4F6CA479EED8}" srcOrd="4" destOrd="0" parTransId="{95E9A227-DA0C-4889-BB4B-908CC0896D78}" sibTransId="{D2C6A091-2138-40DF-902A-DADF7C0A858A}"/>
    <dgm:cxn modelId="{96720A22-49E5-42B3-A8B4-CD9BDEE08C00}" srcId="{1BF214FB-8585-4C85-83D7-47164AAD632D}" destId="{9AF246AA-09BA-483A-95B2-66DE99600D52}" srcOrd="5" destOrd="0" parTransId="{C9CB9CCD-885C-4C1A-9190-7743B83ADCF6}" sibTransId="{EE3646C7-4509-45CA-8EEC-BA8F436CA923}"/>
    <dgm:cxn modelId="{59AEF528-637A-42FE-89B9-BC2D21624135}" type="presOf" srcId="{F1A4D444-33C8-420D-922B-B4D83B96C7C2}" destId="{98736366-53F9-49EF-9094-E77CAF66F377}" srcOrd="0" destOrd="0" presId="urn:microsoft.com/office/officeart/2005/8/layout/default"/>
    <dgm:cxn modelId="{61F7C260-BB9F-4EAB-A166-C8B477418C19}" srcId="{1BF214FB-8585-4C85-83D7-47164AAD632D}" destId="{F1A4D444-33C8-420D-922B-B4D83B96C7C2}" srcOrd="2" destOrd="0" parTransId="{AFA9A2E5-05CF-4291-BDAC-40FF2BA0C123}" sibTransId="{68A763C5-D2C0-42B7-9415-66617A5D147E}"/>
    <dgm:cxn modelId="{E7A50B49-7597-4D6A-A8AB-E00237D2C558}" srcId="{1BF214FB-8585-4C85-83D7-47164AAD632D}" destId="{888C3ED4-9510-4000-A70F-AAD75B5EBD43}" srcOrd="0" destOrd="0" parTransId="{4F31B688-999B-4752-86CF-5AFFBDD2FB2C}" sibTransId="{91778D6F-210D-40E1-9F4A-4CEEC2F76790}"/>
    <dgm:cxn modelId="{03FFB34C-F2DE-4D1A-A377-DDE0CA287713}" srcId="{1BF214FB-8585-4C85-83D7-47164AAD632D}" destId="{016586D9-2DB5-4AA6-BA9F-9EDDC0510C29}" srcOrd="1" destOrd="0" parTransId="{D8622124-F306-4E87-AD72-8341309CD39F}" sibTransId="{59DA38EC-31CE-4170-A454-97D5E30BDBA8}"/>
    <dgm:cxn modelId="{2DB7B44F-8F33-4F07-8CDA-E8701BDA5F48}" type="presOf" srcId="{9AF246AA-09BA-483A-95B2-66DE99600D52}" destId="{F7AE4263-220C-4194-B4E9-8B096817D988}" srcOrd="0" destOrd="0" presId="urn:microsoft.com/office/officeart/2005/8/layout/default"/>
    <dgm:cxn modelId="{5417698C-B81D-43CE-B65E-853E416C5CBF}" type="presOf" srcId="{10DC8D50-E48F-4C14-846C-4F6CA479EED8}" destId="{8298FD8A-4BE2-4FB3-B18E-E031C2BD42AC}" srcOrd="0" destOrd="0" presId="urn:microsoft.com/office/officeart/2005/8/layout/default"/>
    <dgm:cxn modelId="{E6E74F99-5280-40DA-9E91-B5CA0A6346AB}" type="presOf" srcId="{016586D9-2DB5-4AA6-BA9F-9EDDC0510C29}" destId="{7A5B3E65-9777-4EF6-A5E1-C35B895D487A}" srcOrd="0" destOrd="0" presId="urn:microsoft.com/office/officeart/2005/8/layout/default"/>
    <dgm:cxn modelId="{E05021BE-B5A7-46E7-91FD-547B7247C89F}" type="presOf" srcId="{1BF214FB-8585-4C85-83D7-47164AAD632D}" destId="{92654547-E6AF-4C21-813C-FC394A15A681}" srcOrd="0" destOrd="0" presId="urn:microsoft.com/office/officeart/2005/8/layout/default"/>
    <dgm:cxn modelId="{C9A99AF7-ACD7-4108-8B57-DB7178590EB4}" type="presOf" srcId="{888C3ED4-9510-4000-A70F-AAD75B5EBD43}" destId="{250A4AD9-9384-455C-AF51-202B08254D55}" srcOrd="0" destOrd="0" presId="urn:microsoft.com/office/officeart/2005/8/layout/default"/>
    <dgm:cxn modelId="{ECCDC5FC-C4CD-4D27-8963-B2FB5DA8B711}" srcId="{1BF214FB-8585-4C85-83D7-47164AAD632D}" destId="{51EB5745-8AAE-421D-874F-13491FF3F307}" srcOrd="3" destOrd="0" parTransId="{4809E3DC-C136-4EC2-849F-2394A70DF32F}" sibTransId="{CEAC77A3-F019-4EB6-A67A-D01EA028A855}"/>
    <dgm:cxn modelId="{A6017E7B-72B2-4BF3-955B-1883BD7EE2B8}" type="presParOf" srcId="{92654547-E6AF-4C21-813C-FC394A15A681}" destId="{250A4AD9-9384-455C-AF51-202B08254D55}" srcOrd="0" destOrd="0" presId="urn:microsoft.com/office/officeart/2005/8/layout/default"/>
    <dgm:cxn modelId="{255B7F46-ABE6-470D-AA44-251223966F8D}" type="presParOf" srcId="{92654547-E6AF-4C21-813C-FC394A15A681}" destId="{4651146E-6BCD-4FBD-9BFD-AFBFF51DA873}" srcOrd="1" destOrd="0" presId="urn:microsoft.com/office/officeart/2005/8/layout/default"/>
    <dgm:cxn modelId="{CD53A123-40E6-4CC9-95B9-52C5E139CC3B}" type="presParOf" srcId="{92654547-E6AF-4C21-813C-FC394A15A681}" destId="{7A5B3E65-9777-4EF6-A5E1-C35B895D487A}" srcOrd="2" destOrd="0" presId="urn:microsoft.com/office/officeart/2005/8/layout/default"/>
    <dgm:cxn modelId="{A4BB538E-6F9B-49AD-BFF4-9659A15FAF78}" type="presParOf" srcId="{92654547-E6AF-4C21-813C-FC394A15A681}" destId="{8C3FA750-50B3-4A61-AE6A-6E262BD92BF1}" srcOrd="3" destOrd="0" presId="urn:microsoft.com/office/officeart/2005/8/layout/default"/>
    <dgm:cxn modelId="{24900E1C-4414-43CE-9DCA-A2B5BF9C54D9}" type="presParOf" srcId="{92654547-E6AF-4C21-813C-FC394A15A681}" destId="{98736366-53F9-49EF-9094-E77CAF66F377}" srcOrd="4" destOrd="0" presId="urn:microsoft.com/office/officeart/2005/8/layout/default"/>
    <dgm:cxn modelId="{B226722C-D110-484F-B8A6-C72629260C42}" type="presParOf" srcId="{92654547-E6AF-4C21-813C-FC394A15A681}" destId="{184FD239-07E4-4D73-B5DB-F0618A654FA9}" srcOrd="5" destOrd="0" presId="urn:microsoft.com/office/officeart/2005/8/layout/default"/>
    <dgm:cxn modelId="{A731B613-C92F-4045-B8CD-F8D6EE0E6F67}" type="presParOf" srcId="{92654547-E6AF-4C21-813C-FC394A15A681}" destId="{E111D404-B88B-44E6-839A-F40E9BF97271}" srcOrd="6" destOrd="0" presId="urn:microsoft.com/office/officeart/2005/8/layout/default"/>
    <dgm:cxn modelId="{5DB6BD3F-AF14-47AF-B075-AF96B9BED870}" type="presParOf" srcId="{92654547-E6AF-4C21-813C-FC394A15A681}" destId="{D747113C-6AAD-4D6D-B469-D8C2782852AE}" srcOrd="7" destOrd="0" presId="urn:microsoft.com/office/officeart/2005/8/layout/default"/>
    <dgm:cxn modelId="{0BE13472-CCE2-41AA-B714-B81EE5CD8099}" type="presParOf" srcId="{92654547-E6AF-4C21-813C-FC394A15A681}" destId="{8298FD8A-4BE2-4FB3-B18E-E031C2BD42AC}" srcOrd="8" destOrd="0" presId="urn:microsoft.com/office/officeart/2005/8/layout/default"/>
    <dgm:cxn modelId="{F31D8D60-8D45-4CF8-A588-AFEFAFB4923D}" type="presParOf" srcId="{92654547-E6AF-4C21-813C-FC394A15A681}" destId="{40AAEEEF-B0A3-4A11-9E22-47246DBF72EC}" srcOrd="9" destOrd="0" presId="urn:microsoft.com/office/officeart/2005/8/layout/default"/>
    <dgm:cxn modelId="{79DE278C-9500-44C0-A32A-DEFFC3BCFE5F}" type="presParOf" srcId="{92654547-E6AF-4C21-813C-FC394A15A681}" destId="{F7AE4263-220C-4194-B4E9-8B096817D98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EA3051-5518-4A68-9136-046CAA7BA59D}" type="doc">
      <dgm:prSet loTypeId="urn:microsoft.com/office/officeart/2018/5/layout/IconCircleLabel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E90AE3-4EFE-423C-815C-68AB5448380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cap="none" dirty="0"/>
            <a:t>The only way to get 0 and 00 is by betting on them as individually.</a:t>
          </a:r>
        </a:p>
      </dgm:t>
    </dgm:pt>
    <dgm:pt modelId="{41D92FFC-2A03-43B5-AD1E-1CCAB508BEDB}" type="parTrans" cxnId="{323BDA44-20D3-459D-ADA7-2B127C61C413}">
      <dgm:prSet/>
      <dgm:spPr/>
      <dgm:t>
        <a:bodyPr/>
        <a:lstStyle/>
        <a:p>
          <a:endParaRPr lang="en-US" sz="1800" dirty="0"/>
        </a:p>
      </dgm:t>
    </dgm:pt>
    <dgm:pt modelId="{5EED4C3B-3262-4298-8922-070C75285238}" type="sibTrans" cxnId="{323BDA44-20D3-459D-ADA7-2B127C61C413}">
      <dgm:prSet/>
      <dgm:spPr/>
      <dgm:t>
        <a:bodyPr/>
        <a:lstStyle/>
        <a:p>
          <a:endParaRPr lang="en-US" sz="1800" dirty="0"/>
        </a:p>
      </dgm:t>
    </dgm:pt>
    <dgm:pt modelId="{C6F41633-0FF0-486A-B30E-1ED0E1D05A8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cap="none" dirty="0"/>
            <a:t>This means they are getting paid for 36 numbers but they are playing against 38 numbers.</a:t>
          </a:r>
        </a:p>
      </dgm:t>
    </dgm:pt>
    <dgm:pt modelId="{8CFF2197-1A2B-4DB8-BB31-03AF3BE2A35D}" type="parTrans" cxnId="{6DD35841-89A1-4549-85C7-92BF0106B3BF}">
      <dgm:prSet/>
      <dgm:spPr/>
      <dgm:t>
        <a:bodyPr/>
        <a:lstStyle/>
        <a:p>
          <a:endParaRPr lang="en-US" sz="1800" dirty="0"/>
        </a:p>
      </dgm:t>
    </dgm:pt>
    <dgm:pt modelId="{5BC5CE78-D653-4B24-A128-6A4D23EB6487}" type="sibTrans" cxnId="{6DD35841-89A1-4549-85C7-92BF0106B3BF}">
      <dgm:prSet/>
      <dgm:spPr/>
      <dgm:t>
        <a:bodyPr/>
        <a:lstStyle/>
        <a:p>
          <a:endParaRPr lang="en-US" sz="1800" dirty="0"/>
        </a:p>
      </dgm:t>
    </dgm:pt>
    <dgm:pt modelId="{B71CA56F-3FE0-4E91-A288-148D1A21953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cap="none" dirty="0"/>
            <a:t>Hence, they are getting paid 2/38 (5.26%) less than they should.</a:t>
          </a:r>
        </a:p>
      </dgm:t>
    </dgm:pt>
    <dgm:pt modelId="{F2CF152A-3C10-4163-A2A0-FCFEDA46A576}" type="parTrans" cxnId="{93986B1C-4F60-4F52-8B62-DB7BDCD7F3BA}">
      <dgm:prSet/>
      <dgm:spPr/>
      <dgm:t>
        <a:bodyPr/>
        <a:lstStyle/>
        <a:p>
          <a:endParaRPr lang="en-US" sz="1800" dirty="0"/>
        </a:p>
      </dgm:t>
    </dgm:pt>
    <dgm:pt modelId="{3551302F-D8DD-4233-8F96-BB798392283B}" type="sibTrans" cxnId="{93986B1C-4F60-4F52-8B62-DB7BDCD7F3BA}">
      <dgm:prSet/>
      <dgm:spPr/>
      <dgm:t>
        <a:bodyPr/>
        <a:lstStyle/>
        <a:p>
          <a:endParaRPr lang="en-US" sz="1800" dirty="0"/>
        </a:p>
      </dgm:t>
    </dgm:pt>
    <dgm:pt modelId="{40445AAF-79D1-46B9-8D2F-1FE4E740F55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cap="none" dirty="0"/>
            <a:t>For example, if you bet on the number being red, you aren’t including 0 and 00 thus losing out.</a:t>
          </a:r>
        </a:p>
      </dgm:t>
    </dgm:pt>
    <dgm:pt modelId="{F4ED57A5-1437-4DDA-B79A-D8002E297C07}" type="parTrans" cxnId="{A804C30D-F5A2-425F-A93C-8ECFDAC90404}">
      <dgm:prSet/>
      <dgm:spPr/>
      <dgm:t>
        <a:bodyPr/>
        <a:lstStyle/>
        <a:p>
          <a:endParaRPr lang="en-US" sz="1800" dirty="0"/>
        </a:p>
      </dgm:t>
    </dgm:pt>
    <dgm:pt modelId="{54582B31-660E-455B-967C-39B58B2EE975}" type="sibTrans" cxnId="{A804C30D-F5A2-425F-A93C-8ECFDAC90404}">
      <dgm:prSet/>
      <dgm:spPr/>
      <dgm:t>
        <a:bodyPr/>
        <a:lstStyle/>
        <a:p>
          <a:endParaRPr lang="en-US" sz="1800" dirty="0"/>
        </a:p>
      </dgm:t>
    </dgm:pt>
    <dgm:pt modelId="{C2FDEC8C-E2B9-4774-8D9D-AED7D6C0D55B}" type="pres">
      <dgm:prSet presAssocID="{F4EA3051-5518-4A68-9136-046CAA7BA59D}" presName="root" presStyleCnt="0">
        <dgm:presLayoutVars>
          <dgm:dir/>
          <dgm:resizeHandles val="exact"/>
        </dgm:presLayoutVars>
      </dgm:prSet>
      <dgm:spPr/>
    </dgm:pt>
    <dgm:pt modelId="{D9AA7755-65D4-4A4F-B074-F7F866931976}" type="pres">
      <dgm:prSet presAssocID="{18E90AE3-4EFE-423C-815C-68AB5448380C}" presName="compNode" presStyleCnt="0"/>
      <dgm:spPr/>
    </dgm:pt>
    <dgm:pt modelId="{2FD584AC-334C-4D98-9E88-D4EE344FF90D}" type="pres">
      <dgm:prSet presAssocID="{18E90AE3-4EFE-423C-815C-68AB5448380C}" presName="iconBgRect" presStyleLbl="bgShp" presStyleIdx="0" presStyleCnt="4" custLinFactNeighborX="68896" custLinFactNeighborY="-1621"/>
      <dgm:spPr>
        <a:xfrm>
          <a:off x="600792" y="596391"/>
          <a:ext cx="1449891" cy="1449891"/>
        </a:xfrm>
        <a:prstGeom prst="rect">
          <a:avLst/>
        </a:prstGeom>
      </dgm:spPr>
    </dgm:pt>
    <dgm:pt modelId="{2E004ED0-9912-4313-AFA2-7904C1513343}" type="pres">
      <dgm:prSet presAssocID="{18E90AE3-4EFE-423C-815C-68AB5448380C}" presName="iconRect" presStyleLbl="node1" presStyleIdx="0" presStyleCnt="4" custLinFactX="20076" custLinFactNeighborX="100000" custLinFactNeighborY="-2825"/>
      <dgm:spPr>
        <a:blipFill>
          <a:blip xmlns:r="http://schemas.openxmlformats.org/officeDocument/2006/relationships" r:embed="rId1">
            <a:grayscl/>
          </a:blip>
          <a:srcRect/>
          <a:stretch>
            <a:fillRect/>
          </a:stretch>
        </a:blipFill>
      </dgm:spPr>
    </dgm:pt>
    <dgm:pt modelId="{C7850D4C-BD15-4810-8DA4-9F6899FBDB2F}" type="pres">
      <dgm:prSet presAssocID="{18E90AE3-4EFE-423C-815C-68AB5448380C}" presName="spaceRect" presStyleCnt="0"/>
      <dgm:spPr/>
    </dgm:pt>
    <dgm:pt modelId="{97947764-D5E2-4B83-8EAA-EA54408B4F84}" type="pres">
      <dgm:prSet presAssocID="{18E90AE3-4EFE-423C-815C-68AB5448380C}" presName="textRect" presStyleLbl="revTx" presStyleIdx="0" presStyleCnt="4" custLinFactNeighborX="42027" custLinFactNeighborY="-1758">
        <dgm:presLayoutVars>
          <dgm:chMax val="1"/>
          <dgm:chPref val="1"/>
        </dgm:presLayoutVars>
      </dgm:prSet>
      <dgm:spPr/>
    </dgm:pt>
    <dgm:pt modelId="{2818E4B9-6416-4482-9782-ECF7FF702856}" type="pres">
      <dgm:prSet presAssocID="{5EED4C3B-3262-4298-8922-070C75285238}" presName="sibTrans" presStyleCnt="0"/>
      <dgm:spPr/>
    </dgm:pt>
    <dgm:pt modelId="{5D2065B8-BF24-455A-8EE1-5E67BE48B81B}" type="pres">
      <dgm:prSet presAssocID="{C6F41633-0FF0-486A-B30E-1ED0E1D05A80}" presName="compNode" presStyleCnt="0"/>
      <dgm:spPr/>
    </dgm:pt>
    <dgm:pt modelId="{D24D21FC-62C1-4CB3-8209-8661C3C79008}" type="pres">
      <dgm:prSet presAssocID="{C6F41633-0FF0-486A-B30E-1ED0E1D05A80}" presName="iconBgRect" presStyleLbl="bgShp" presStyleIdx="1" presStyleCnt="4" custLinFactX="38603" custLinFactNeighborX="100000" custLinFactNeighborY="-2432"/>
      <dgm:spPr>
        <a:xfrm>
          <a:off x="3393616" y="596391"/>
          <a:ext cx="1449891" cy="1449891"/>
        </a:xfrm>
        <a:prstGeom prst="rect">
          <a:avLst/>
        </a:prstGeom>
      </dgm:spPr>
    </dgm:pt>
    <dgm:pt modelId="{E1CCDF7A-EBE7-495D-AEE1-FE9FEEA33C81}" type="pres">
      <dgm:prSet presAssocID="{C6F41633-0FF0-486A-B30E-1ED0E1D05A80}" presName="iconRect" presStyleLbl="node1" presStyleIdx="1" presStyleCnt="4" custLinFactX="100000" custLinFactNeighborX="141565" custLinFactNeighborY="-4238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AFF203E1-34B6-48E2-B5D4-C37BA4CDBE3D}" type="pres">
      <dgm:prSet presAssocID="{C6F41633-0FF0-486A-B30E-1ED0E1D05A80}" presName="spaceRect" presStyleCnt="0"/>
      <dgm:spPr/>
    </dgm:pt>
    <dgm:pt modelId="{1B26A24F-F4FA-4000-B231-980697CE6BC5}" type="pres">
      <dgm:prSet presAssocID="{C6F41633-0FF0-486A-B30E-1ED0E1D05A80}" presName="textRect" presStyleLbl="revTx" presStyleIdx="1" presStyleCnt="4" custLinFactNeighborX="84548" custLinFactNeighborY="-2637">
        <dgm:presLayoutVars>
          <dgm:chMax val="1"/>
          <dgm:chPref val="1"/>
        </dgm:presLayoutVars>
      </dgm:prSet>
      <dgm:spPr/>
    </dgm:pt>
    <dgm:pt modelId="{51C87337-A8F2-49D7-9000-D0F5AEC2A3E0}" type="pres">
      <dgm:prSet presAssocID="{5BC5CE78-D653-4B24-A128-6A4D23EB6487}" presName="sibTrans" presStyleCnt="0"/>
      <dgm:spPr/>
    </dgm:pt>
    <dgm:pt modelId="{8CE0322A-4FD6-41C9-8DFD-125E5558BCB9}" type="pres">
      <dgm:prSet presAssocID="{B71CA56F-3FE0-4E91-A288-148D1A219531}" presName="compNode" presStyleCnt="0"/>
      <dgm:spPr/>
    </dgm:pt>
    <dgm:pt modelId="{150E4B2C-C413-4BF2-BE44-61CABB4D422E}" type="pres">
      <dgm:prSet presAssocID="{B71CA56F-3FE0-4E91-A288-148D1A219531}" presName="iconBgRect" presStyleLbl="bgShp" presStyleIdx="2" presStyleCnt="4" custLinFactX="-111249" custLinFactY="100000" custLinFactNeighborX="-200000" custLinFactNeighborY="164237"/>
      <dgm:spPr>
        <a:xfrm>
          <a:off x="6186441" y="596391"/>
          <a:ext cx="1449891" cy="1449891"/>
        </a:xfrm>
        <a:prstGeom prst="rect">
          <a:avLst/>
        </a:prstGeom>
      </dgm:spPr>
    </dgm:pt>
    <dgm:pt modelId="{338E22CF-4E7D-49DB-8D62-BFBE95644B7C}" type="pres">
      <dgm:prSet presAssocID="{B71CA56F-3FE0-4E91-A288-148D1A219531}" presName="iconRect" presStyleLbl="node1" presStyleIdx="2" presStyleCnt="4" custLinFactX="-242462" custLinFactY="200000" custLinFactNeighborX="-300000" custLinFactNeighborY="260528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A4134F78-74E5-417C-9450-B5A5408E0982}" type="pres">
      <dgm:prSet presAssocID="{B71CA56F-3FE0-4E91-A288-148D1A219531}" presName="spaceRect" presStyleCnt="0"/>
      <dgm:spPr/>
    </dgm:pt>
    <dgm:pt modelId="{4E04CA18-7F92-4C8F-B31C-B8DC9BFFC00B}" type="pres">
      <dgm:prSet presAssocID="{B71CA56F-3FE0-4E91-A288-148D1A219531}" presName="textRect" presStyleLbl="revTx" presStyleIdx="2" presStyleCnt="4" custLinFactX="-89862" custLinFactY="100000" custLinFactNeighborX="-100000" custLinFactNeighborY="186551">
        <dgm:presLayoutVars>
          <dgm:chMax val="1"/>
          <dgm:chPref val="1"/>
        </dgm:presLayoutVars>
      </dgm:prSet>
      <dgm:spPr/>
    </dgm:pt>
    <dgm:pt modelId="{6A22E40D-3490-43F6-BFBB-88887609320F}" type="pres">
      <dgm:prSet presAssocID="{3551302F-D8DD-4233-8F96-BB798392283B}" presName="sibTrans" presStyleCnt="0"/>
      <dgm:spPr/>
    </dgm:pt>
    <dgm:pt modelId="{862E03AE-4DC1-45B4-ACA6-12DC9646DF09}" type="pres">
      <dgm:prSet presAssocID="{40445AAF-79D1-46B9-8D2F-1FE4E740F550}" presName="compNode" presStyleCnt="0"/>
      <dgm:spPr/>
    </dgm:pt>
    <dgm:pt modelId="{FB9B0F2E-A209-4355-A025-0CC7EDD3BBA7}" type="pres">
      <dgm:prSet presAssocID="{40445AAF-79D1-46B9-8D2F-1FE4E740F550}" presName="iconBgRect" presStyleLbl="bgShp" presStyleIdx="3" presStyleCnt="4" custLinFactX="45898" custLinFactNeighborX="100000"/>
      <dgm:spPr>
        <a:xfrm>
          <a:off x="8979265" y="596391"/>
          <a:ext cx="1449891" cy="1449891"/>
        </a:xfrm>
        <a:prstGeom prst="rect">
          <a:avLst/>
        </a:prstGeom>
      </dgm:spPr>
    </dgm:pt>
    <dgm:pt modelId="{65ED3257-C9EC-49C5-B86D-6D93DABEBEEB}" type="pres">
      <dgm:prSet presAssocID="{40445AAF-79D1-46B9-8D2F-1FE4E740F550}" presName="iconRect" presStyleLbl="node1" presStyleIdx="3" presStyleCnt="4" custLinFactX="100000" custLinFactNeighborX="154279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70DBFBC5-BFFA-4A86-92C2-38A37C3BA021}" type="pres">
      <dgm:prSet presAssocID="{40445AAF-79D1-46B9-8D2F-1FE4E740F550}" presName="spaceRect" presStyleCnt="0"/>
      <dgm:spPr/>
    </dgm:pt>
    <dgm:pt modelId="{164D16BE-1508-46AB-8E58-77F8E5A2FFCC}" type="pres">
      <dgm:prSet presAssocID="{40445AAF-79D1-46B9-8D2F-1FE4E740F550}" presName="textRect" presStyleLbl="revTx" presStyleIdx="3" presStyleCnt="4" custLinFactNeighborX="88998">
        <dgm:presLayoutVars>
          <dgm:chMax val="1"/>
          <dgm:chPref val="1"/>
        </dgm:presLayoutVars>
      </dgm:prSet>
      <dgm:spPr/>
    </dgm:pt>
  </dgm:ptLst>
  <dgm:cxnLst>
    <dgm:cxn modelId="{A804C30D-F5A2-425F-A93C-8ECFDAC90404}" srcId="{F4EA3051-5518-4A68-9136-046CAA7BA59D}" destId="{40445AAF-79D1-46B9-8D2F-1FE4E740F550}" srcOrd="3" destOrd="0" parTransId="{F4ED57A5-1437-4DDA-B79A-D8002E297C07}" sibTransId="{54582B31-660E-455B-967C-39B58B2EE975}"/>
    <dgm:cxn modelId="{ED5CD013-ABA2-4128-B969-D31919360899}" type="presOf" srcId="{C6F41633-0FF0-486A-B30E-1ED0E1D05A80}" destId="{1B26A24F-F4FA-4000-B231-980697CE6BC5}" srcOrd="0" destOrd="0" presId="urn:microsoft.com/office/officeart/2018/5/layout/IconCircleLabelList"/>
    <dgm:cxn modelId="{93986B1C-4F60-4F52-8B62-DB7BDCD7F3BA}" srcId="{F4EA3051-5518-4A68-9136-046CAA7BA59D}" destId="{B71CA56F-3FE0-4E91-A288-148D1A219531}" srcOrd="2" destOrd="0" parTransId="{F2CF152A-3C10-4163-A2A0-FCFEDA46A576}" sibTransId="{3551302F-D8DD-4233-8F96-BB798392283B}"/>
    <dgm:cxn modelId="{BE61335E-86AF-4FDD-B430-CAE022F5CB6D}" type="presOf" srcId="{B71CA56F-3FE0-4E91-A288-148D1A219531}" destId="{4E04CA18-7F92-4C8F-B31C-B8DC9BFFC00B}" srcOrd="0" destOrd="0" presId="urn:microsoft.com/office/officeart/2018/5/layout/IconCircleLabelList"/>
    <dgm:cxn modelId="{6DD35841-89A1-4549-85C7-92BF0106B3BF}" srcId="{F4EA3051-5518-4A68-9136-046CAA7BA59D}" destId="{C6F41633-0FF0-486A-B30E-1ED0E1D05A80}" srcOrd="1" destOrd="0" parTransId="{8CFF2197-1A2B-4DB8-BB31-03AF3BE2A35D}" sibTransId="{5BC5CE78-D653-4B24-A128-6A4D23EB6487}"/>
    <dgm:cxn modelId="{323BDA44-20D3-459D-ADA7-2B127C61C413}" srcId="{F4EA3051-5518-4A68-9136-046CAA7BA59D}" destId="{18E90AE3-4EFE-423C-815C-68AB5448380C}" srcOrd="0" destOrd="0" parTransId="{41D92FFC-2A03-43B5-AD1E-1CCAB508BEDB}" sibTransId="{5EED4C3B-3262-4298-8922-070C75285238}"/>
    <dgm:cxn modelId="{678EE49E-C1B3-48E5-9BF4-3D66C242F898}" type="presOf" srcId="{F4EA3051-5518-4A68-9136-046CAA7BA59D}" destId="{C2FDEC8C-E2B9-4774-8D9D-AED7D6C0D55B}" srcOrd="0" destOrd="0" presId="urn:microsoft.com/office/officeart/2018/5/layout/IconCircleLabelList"/>
    <dgm:cxn modelId="{CE2E9DA1-00CD-45F6-BE4B-725DFF9F7499}" type="presOf" srcId="{18E90AE3-4EFE-423C-815C-68AB5448380C}" destId="{97947764-D5E2-4B83-8EAA-EA54408B4F84}" srcOrd="0" destOrd="0" presId="urn:microsoft.com/office/officeart/2018/5/layout/IconCircleLabelList"/>
    <dgm:cxn modelId="{B9FA53C7-66C5-428F-840B-EF9F8F2411C0}" type="presOf" srcId="{40445AAF-79D1-46B9-8D2F-1FE4E740F550}" destId="{164D16BE-1508-46AB-8E58-77F8E5A2FFCC}" srcOrd="0" destOrd="0" presId="urn:microsoft.com/office/officeart/2018/5/layout/IconCircleLabelList"/>
    <dgm:cxn modelId="{7CD23EFF-0709-434F-B936-428F2BEE653B}" type="presParOf" srcId="{C2FDEC8C-E2B9-4774-8D9D-AED7D6C0D55B}" destId="{D9AA7755-65D4-4A4F-B074-F7F866931976}" srcOrd="0" destOrd="0" presId="urn:microsoft.com/office/officeart/2018/5/layout/IconCircleLabelList"/>
    <dgm:cxn modelId="{60D2E67F-9267-439F-A5BA-E56190FB6334}" type="presParOf" srcId="{D9AA7755-65D4-4A4F-B074-F7F866931976}" destId="{2FD584AC-334C-4D98-9E88-D4EE344FF90D}" srcOrd="0" destOrd="0" presId="urn:microsoft.com/office/officeart/2018/5/layout/IconCircleLabelList"/>
    <dgm:cxn modelId="{451F9147-B09A-4BE8-8151-A6F91E29F7C0}" type="presParOf" srcId="{D9AA7755-65D4-4A4F-B074-F7F866931976}" destId="{2E004ED0-9912-4313-AFA2-7904C1513343}" srcOrd="1" destOrd="0" presId="urn:microsoft.com/office/officeart/2018/5/layout/IconCircleLabelList"/>
    <dgm:cxn modelId="{A6E089D1-8ED8-428A-A821-6BA8CD06E65A}" type="presParOf" srcId="{D9AA7755-65D4-4A4F-B074-F7F866931976}" destId="{C7850D4C-BD15-4810-8DA4-9F6899FBDB2F}" srcOrd="2" destOrd="0" presId="urn:microsoft.com/office/officeart/2018/5/layout/IconCircleLabelList"/>
    <dgm:cxn modelId="{6DB1C8E9-7869-411A-9BBE-BC39645DD890}" type="presParOf" srcId="{D9AA7755-65D4-4A4F-B074-F7F866931976}" destId="{97947764-D5E2-4B83-8EAA-EA54408B4F84}" srcOrd="3" destOrd="0" presId="urn:microsoft.com/office/officeart/2018/5/layout/IconCircleLabelList"/>
    <dgm:cxn modelId="{BA92E5F3-BC3E-4F1E-8A0B-F71FED949A0A}" type="presParOf" srcId="{C2FDEC8C-E2B9-4774-8D9D-AED7D6C0D55B}" destId="{2818E4B9-6416-4482-9782-ECF7FF702856}" srcOrd="1" destOrd="0" presId="urn:microsoft.com/office/officeart/2018/5/layout/IconCircleLabelList"/>
    <dgm:cxn modelId="{7C4CE7F9-F37F-41C2-B5FB-26ABDF07D9CD}" type="presParOf" srcId="{C2FDEC8C-E2B9-4774-8D9D-AED7D6C0D55B}" destId="{5D2065B8-BF24-455A-8EE1-5E67BE48B81B}" srcOrd="2" destOrd="0" presId="urn:microsoft.com/office/officeart/2018/5/layout/IconCircleLabelList"/>
    <dgm:cxn modelId="{5638C5C0-C530-4683-BA57-09C124772E81}" type="presParOf" srcId="{5D2065B8-BF24-455A-8EE1-5E67BE48B81B}" destId="{D24D21FC-62C1-4CB3-8209-8661C3C79008}" srcOrd="0" destOrd="0" presId="urn:microsoft.com/office/officeart/2018/5/layout/IconCircleLabelList"/>
    <dgm:cxn modelId="{29B2383A-8E22-49B9-8F4B-DC3F5E322779}" type="presParOf" srcId="{5D2065B8-BF24-455A-8EE1-5E67BE48B81B}" destId="{E1CCDF7A-EBE7-495D-AEE1-FE9FEEA33C81}" srcOrd="1" destOrd="0" presId="urn:microsoft.com/office/officeart/2018/5/layout/IconCircleLabelList"/>
    <dgm:cxn modelId="{357368A4-A9AA-49A9-84E0-E6ECB9D7EAFE}" type="presParOf" srcId="{5D2065B8-BF24-455A-8EE1-5E67BE48B81B}" destId="{AFF203E1-34B6-48E2-B5D4-C37BA4CDBE3D}" srcOrd="2" destOrd="0" presId="urn:microsoft.com/office/officeart/2018/5/layout/IconCircleLabelList"/>
    <dgm:cxn modelId="{9BB0F14D-D627-4DE7-B816-7D6B5B2EEDAE}" type="presParOf" srcId="{5D2065B8-BF24-455A-8EE1-5E67BE48B81B}" destId="{1B26A24F-F4FA-4000-B231-980697CE6BC5}" srcOrd="3" destOrd="0" presId="urn:microsoft.com/office/officeart/2018/5/layout/IconCircleLabelList"/>
    <dgm:cxn modelId="{6744261E-AA61-4D9D-B771-E6DC6E6C8D40}" type="presParOf" srcId="{C2FDEC8C-E2B9-4774-8D9D-AED7D6C0D55B}" destId="{51C87337-A8F2-49D7-9000-D0F5AEC2A3E0}" srcOrd="3" destOrd="0" presId="urn:microsoft.com/office/officeart/2018/5/layout/IconCircleLabelList"/>
    <dgm:cxn modelId="{EA2D6397-B7FF-4B70-8683-710CC3C3405F}" type="presParOf" srcId="{C2FDEC8C-E2B9-4774-8D9D-AED7D6C0D55B}" destId="{8CE0322A-4FD6-41C9-8DFD-125E5558BCB9}" srcOrd="4" destOrd="0" presId="urn:microsoft.com/office/officeart/2018/5/layout/IconCircleLabelList"/>
    <dgm:cxn modelId="{028CA58C-54AA-47D5-A102-B54C8D9F2716}" type="presParOf" srcId="{8CE0322A-4FD6-41C9-8DFD-125E5558BCB9}" destId="{150E4B2C-C413-4BF2-BE44-61CABB4D422E}" srcOrd="0" destOrd="0" presId="urn:microsoft.com/office/officeart/2018/5/layout/IconCircleLabelList"/>
    <dgm:cxn modelId="{C48911B5-2490-4E1D-8D32-BCFA2DF907D3}" type="presParOf" srcId="{8CE0322A-4FD6-41C9-8DFD-125E5558BCB9}" destId="{338E22CF-4E7D-49DB-8D62-BFBE95644B7C}" srcOrd="1" destOrd="0" presId="urn:microsoft.com/office/officeart/2018/5/layout/IconCircleLabelList"/>
    <dgm:cxn modelId="{5E143FE4-1498-4E65-950F-62E4D30342E2}" type="presParOf" srcId="{8CE0322A-4FD6-41C9-8DFD-125E5558BCB9}" destId="{A4134F78-74E5-417C-9450-B5A5408E0982}" srcOrd="2" destOrd="0" presId="urn:microsoft.com/office/officeart/2018/5/layout/IconCircleLabelList"/>
    <dgm:cxn modelId="{7DCFA88D-C66F-45AD-8CDE-15C229B02241}" type="presParOf" srcId="{8CE0322A-4FD6-41C9-8DFD-125E5558BCB9}" destId="{4E04CA18-7F92-4C8F-B31C-B8DC9BFFC00B}" srcOrd="3" destOrd="0" presId="urn:microsoft.com/office/officeart/2018/5/layout/IconCircleLabelList"/>
    <dgm:cxn modelId="{C4F74685-093A-4A06-9ADB-D7D78B88DA67}" type="presParOf" srcId="{C2FDEC8C-E2B9-4774-8D9D-AED7D6C0D55B}" destId="{6A22E40D-3490-43F6-BFBB-88887609320F}" srcOrd="5" destOrd="0" presId="urn:microsoft.com/office/officeart/2018/5/layout/IconCircleLabelList"/>
    <dgm:cxn modelId="{5B66B95A-F99E-45B6-B77F-48698200D815}" type="presParOf" srcId="{C2FDEC8C-E2B9-4774-8D9D-AED7D6C0D55B}" destId="{862E03AE-4DC1-45B4-ACA6-12DC9646DF09}" srcOrd="6" destOrd="0" presId="urn:microsoft.com/office/officeart/2018/5/layout/IconCircleLabelList"/>
    <dgm:cxn modelId="{7E1EF18D-9EF4-43D8-BE88-58398D12AD95}" type="presParOf" srcId="{862E03AE-4DC1-45B4-ACA6-12DC9646DF09}" destId="{FB9B0F2E-A209-4355-A025-0CC7EDD3BBA7}" srcOrd="0" destOrd="0" presId="urn:microsoft.com/office/officeart/2018/5/layout/IconCircleLabelList"/>
    <dgm:cxn modelId="{3079E0CC-21CB-471E-8637-934EB0EA92F2}" type="presParOf" srcId="{862E03AE-4DC1-45B4-ACA6-12DC9646DF09}" destId="{65ED3257-C9EC-49C5-B86D-6D93DABEBEEB}" srcOrd="1" destOrd="0" presId="urn:microsoft.com/office/officeart/2018/5/layout/IconCircleLabelList"/>
    <dgm:cxn modelId="{E0DC3B7A-0DB0-47E6-9366-4522F2DF934D}" type="presParOf" srcId="{862E03AE-4DC1-45B4-ACA6-12DC9646DF09}" destId="{70DBFBC5-BFFA-4A86-92C2-38A37C3BA021}" srcOrd="2" destOrd="0" presId="urn:microsoft.com/office/officeart/2018/5/layout/IconCircleLabelList"/>
    <dgm:cxn modelId="{F164719F-7101-45CD-A550-3F7D6FC08BBC}" type="presParOf" srcId="{862E03AE-4DC1-45B4-ACA6-12DC9646DF09}" destId="{164D16BE-1508-46AB-8E58-77F8E5A2FFC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BC1820-0E7C-4CC8-AF32-90D056649D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B4A9FD8-F785-44C2-9FDE-4644D2939FC9}">
      <dgm:prSet/>
      <dgm:spPr/>
      <dgm:t>
        <a:bodyPr/>
        <a:lstStyle/>
        <a:p>
          <a:r>
            <a:rPr lang="en-US" noProof="0" dirty="0" err="1">
              <a:solidFill>
                <a:schemeClr val="tx1"/>
              </a:solidFill>
            </a:rPr>
            <a:t>Upto</a:t>
          </a:r>
          <a:r>
            <a:rPr lang="en-US" noProof="0" dirty="0">
              <a:solidFill>
                <a:schemeClr val="tx1"/>
              </a:solidFill>
            </a:rPr>
            <a:t> 7 players can play at one roulette table.</a:t>
          </a:r>
        </a:p>
      </dgm:t>
    </dgm:pt>
    <dgm:pt modelId="{3811FAB2-DEC4-40CD-B436-1EA2FF424EC6}" type="parTrans" cxnId="{0BFF8536-7CDC-402B-BB87-1C975AE3F3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EBF54AD-35F6-4AEC-B3E6-42CEA4068404}" type="sibTrans" cxnId="{0BFF8536-7CDC-402B-BB87-1C975AE3F3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58DB0DD-496D-48FB-8B5A-ACAA73AC9B72}">
      <dgm:prSet/>
      <dgm:spPr/>
      <dgm:t>
        <a:bodyPr/>
        <a:lstStyle/>
        <a:p>
          <a:r>
            <a:rPr lang="en-US" noProof="0" dirty="0">
              <a:solidFill>
                <a:schemeClr val="tx1"/>
              </a:solidFill>
            </a:rPr>
            <a:t>Suppose there are 100 spins a day with a bet ranging from 5$ to 5,000$.</a:t>
          </a:r>
        </a:p>
      </dgm:t>
    </dgm:pt>
    <dgm:pt modelId="{9A45E2A2-9212-4296-A561-44FEB6723FA9}" type="parTrans" cxnId="{FA3688ED-5322-4AB2-8ECC-1874D8B535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2C41B1D-4A52-4229-ADBC-7E4C5E5C3B73}" type="sibTrans" cxnId="{FA3688ED-5322-4AB2-8ECC-1874D8B535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2B988CA-B890-45A0-A09D-F938A17DC46E}" type="pres">
      <dgm:prSet presAssocID="{FEBC1820-0E7C-4CC8-AF32-90D056649DDF}" presName="root" presStyleCnt="0">
        <dgm:presLayoutVars>
          <dgm:dir/>
          <dgm:resizeHandles val="exact"/>
        </dgm:presLayoutVars>
      </dgm:prSet>
      <dgm:spPr/>
    </dgm:pt>
    <dgm:pt modelId="{D13F0E0E-FE7F-47BA-904E-1B6FD1466123}" type="pres">
      <dgm:prSet presAssocID="{FB4A9FD8-F785-44C2-9FDE-4644D2939FC9}" presName="compNode" presStyleCnt="0"/>
      <dgm:spPr/>
    </dgm:pt>
    <dgm:pt modelId="{55211292-5724-4CF3-9B68-C9C37D007AE6}" type="pres">
      <dgm:prSet presAssocID="{FB4A9FD8-F785-44C2-9FDE-4644D2939FC9}" presName="bgRect" presStyleLbl="bgShp" presStyleIdx="0" presStyleCnt="2"/>
      <dgm:spPr>
        <a:xfrm>
          <a:off x="0" y="849991"/>
          <a:ext cx="5906181" cy="1569215"/>
        </a:xfrm>
        <a:prstGeom prst="rect">
          <a:avLst/>
        </a:prstGeom>
        <a:noFill/>
        <a:ln w="38100" cap="sq" cmpd="dbl">
          <a:noFill/>
          <a:prstDash val="solid"/>
          <a:miter lim="800000"/>
        </a:ln>
        <a:effectLst/>
      </dgm:spPr>
    </dgm:pt>
    <dgm:pt modelId="{863410B7-CA0F-43F4-960E-9DA7059AF511}" type="pres">
      <dgm:prSet presAssocID="{FB4A9FD8-F785-44C2-9FDE-4644D2939FC9}" presName="iconRect" presStyleLbl="node1" presStyleIdx="0" presStyleCnt="2"/>
      <dgm:spPr>
        <a:ln>
          <a:noFill/>
        </a:ln>
      </dgm:spPr>
    </dgm:pt>
    <dgm:pt modelId="{D9898D1A-E064-4261-B88A-4EB8AC0EA74E}" type="pres">
      <dgm:prSet presAssocID="{FB4A9FD8-F785-44C2-9FDE-4644D2939FC9}" presName="spaceRect" presStyleCnt="0"/>
      <dgm:spPr/>
    </dgm:pt>
    <dgm:pt modelId="{9B72B821-D3EB-46EE-BCA0-DA5A1D91AF84}" type="pres">
      <dgm:prSet presAssocID="{FB4A9FD8-F785-44C2-9FDE-4644D2939FC9}" presName="parTx" presStyleLbl="revTx" presStyleIdx="0" presStyleCnt="2">
        <dgm:presLayoutVars>
          <dgm:chMax val="0"/>
          <dgm:chPref val="0"/>
        </dgm:presLayoutVars>
      </dgm:prSet>
      <dgm:spPr/>
    </dgm:pt>
    <dgm:pt modelId="{025FFD97-9CE9-4F1F-BFB2-1B08A76669C0}" type="pres">
      <dgm:prSet presAssocID="{FEBF54AD-35F6-4AEC-B3E6-42CEA4068404}" presName="sibTrans" presStyleCnt="0"/>
      <dgm:spPr/>
    </dgm:pt>
    <dgm:pt modelId="{E0BD8FEF-3692-47A7-9253-82960931F6B7}" type="pres">
      <dgm:prSet presAssocID="{658DB0DD-496D-48FB-8B5A-ACAA73AC9B72}" presName="compNode" presStyleCnt="0"/>
      <dgm:spPr/>
    </dgm:pt>
    <dgm:pt modelId="{5EDC32A8-8A30-43AA-B28C-4DE1051927E9}" type="pres">
      <dgm:prSet presAssocID="{658DB0DD-496D-48FB-8B5A-ACAA73AC9B72}" presName="bgRect" presStyleLbl="bgShp" presStyleIdx="1" presStyleCnt="2"/>
      <dgm:spPr>
        <a:xfrm>
          <a:off x="0" y="2811510"/>
          <a:ext cx="5906181" cy="1569215"/>
        </a:xfrm>
        <a:prstGeom prst="rect">
          <a:avLst/>
        </a:prstGeom>
        <a:noFill/>
        <a:ln w="38100" cap="sq" cmpd="dbl">
          <a:noFill/>
          <a:prstDash val="solid"/>
          <a:miter lim="800000"/>
        </a:ln>
        <a:effectLst/>
      </dgm:spPr>
    </dgm:pt>
    <dgm:pt modelId="{6AC72B6A-45B7-4ABB-9EFD-F5AC17DE9608}" type="pres">
      <dgm:prSet presAssocID="{658DB0DD-496D-48FB-8B5A-ACAA73AC9B72}" presName="iconRect" presStyleLbl="node1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C3CD3599-88DE-4DEB-81BF-520379977D7B}" type="pres">
      <dgm:prSet presAssocID="{658DB0DD-496D-48FB-8B5A-ACAA73AC9B72}" presName="spaceRect" presStyleCnt="0"/>
      <dgm:spPr/>
    </dgm:pt>
    <dgm:pt modelId="{E7286CCF-EBB1-4A29-B240-4BC3DA177E84}" type="pres">
      <dgm:prSet presAssocID="{658DB0DD-496D-48FB-8B5A-ACAA73AC9B7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BFF8536-7CDC-402B-BB87-1C975AE3F3C5}" srcId="{FEBC1820-0E7C-4CC8-AF32-90D056649DDF}" destId="{FB4A9FD8-F785-44C2-9FDE-4644D2939FC9}" srcOrd="0" destOrd="0" parTransId="{3811FAB2-DEC4-40CD-B436-1EA2FF424EC6}" sibTransId="{FEBF54AD-35F6-4AEC-B3E6-42CEA4068404}"/>
    <dgm:cxn modelId="{940E105F-883F-44D4-9F56-0B7FE14915E9}" type="presOf" srcId="{658DB0DD-496D-48FB-8B5A-ACAA73AC9B72}" destId="{E7286CCF-EBB1-4A29-B240-4BC3DA177E84}" srcOrd="0" destOrd="0" presId="urn:microsoft.com/office/officeart/2018/2/layout/IconVerticalSolidList"/>
    <dgm:cxn modelId="{61977E78-748F-4B5D-8121-664EFC829AE6}" type="presOf" srcId="{FB4A9FD8-F785-44C2-9FDE-4644D2939FC9}" destId="{9B72B821-D3EB-46EE-BCA0-DA5A1D91AF84}" srcOrd="0" destOrd="0" presId="urn:microsoft.com/office/officeart/2018/2/layout/IconVerticalSolidList"/>
    <dgm:cxn modelId="{FA3688ED-5322-4AB2-8ECC-1874D8B53532}" srcId="{FEBC1820-0E7C-4CC8-AF32-90D056649DDF}" destId="{658DB0DD-496D-48FB-8B5A-ACAA73AC9B72}" srcOrd="1" destOrd="0" parTransId="{9A45E2A2-9212-4296-A561-44FEB6723FA9}" sibTransId="{22C41B1D-4A52-4229-ADBC-7E4C5E5C3B73}"/>
    <dgm:cxn modelId="{1ABD34FB-5C70-4EF9-A5D8-322B9B4207E4}" type="presOf" srcId="{FEBC1820-0E7C-4CC8-AF32-90D056649DDF}" destId="{62B988CA-B890-45A0-A09D-F938A17DC46E}" srcOrd="0" destOrd="0" presId="urn:microsoft.com/office/officeart/2018/2/layout/IconVerticalSolidList"/>
    <dgm:cxn modelId="{0AB8BE59-62C3-4D52-852D-3357A42DC1CB}" type="presParOf" srcId="{62B988CA-B890-45A0-A09D-F938A17DC46E}" destId="{D13F0E0E-FE7F-47BA-904E-1B6FD1466123}" srcOrd="0" destOrd="0" presId="urn:microsoft.com/office/officeart/2018/2/layout/IconVerticalSolidList"/>
    <dgm:cxn modelId="{40248949-64A5-44F1-9329-14F317069236}" type="presParOf" srcId="{D13F0E0E-FE7F-47BA-904E-1B6FD1466123}" destId="{55211292-5724-4CF3-9B68-C9C37D007AE6}" srcOrd="0" destOrd="0" presId="urn:microsoft.com/office/officeart/2018/2/layout/IconVerticalSolidList"/>
    <dgm:cxn modelId="{C7EA334F-CBDA-4D2C-9DA9-FD467FB1B932}" type="presParOf" srcId="{D13F0E0E-FE7F-47BA-904E-1B6FD1466123}" destId="{863410B7-CA0F-43F4-960E-9DA7059AF511}" srcOrd="1" destOrd="0" presId="urn:microsoft.com/office/officeart/2018/2/layout/IconVerticalSolidList"/>
    <dgm:cxn modelId="{926CA147-421B-4FCE-94A0-03F7BC3DCFE1}" type="presParOf" srcId="{D13F0E0E-FE7F-47BA-904E-1B6FD1466123}" destId="{D9898D1A-E064-4261-B88A-4EB8AC0EA74E}" srcOrd="2" destOrd="0" presId="urn:microsoft.com/office/officeart/2018/2/layout/IconVerticalSolidList"/>
    <dgm:cxn modelId="{00D14914-C13B-4223-9651-F5BE3FB276F6}" type="presParOf" srcId="{D13F0E0E-FE7F-47BA-904E-1B6FD1466123}" destId="{9B72B821-D3EB-46EE-BCA0-DA5A1D91AF84}" srcOrd="3" destOrd="0" presId="urn:microsoft.com/office/officeart/2018/2/layout/IconVerticalSolidList"/>
    <dgm:cxn modelId="{920DD7CD-897E-4B37-BD43-A1B2E58CE2CB}" type="presParOf" srcId="{62B988CA-B890-45A0-A09D-F938A17DC46E}" destId="{025FFD97-9CE9-4F1F-BFB2-1B08A76669C0}" srcOrd="1" destOrd="0" presId="urn:microsoft.com/office/officeart/2018/2/layout/IconVerticalSolidList"/>
    <dgm:cxn modelId="{77849E9C-8FA9-46BD-AF4D-35721A917D7D}" type="presParOf" srcId="{62B988CA-B890-45A0-A09D-F938A17DC46E}" destId="{E0BD8FEF-3692-47A7-9253-82960931F6B7}" srcOrd="2" destOrd="0" presId="urn:microsoft.com/office/officeart/2018/2/layout/IconVerticalSolidList"/>
    <dgm:cxn modelId="{E81A4F51-8CB5-43FA-916F-E102953BCAC4}" type="presParOf" srcId="{E0BD8FEF-3692-47A7-9253-82960931F6B7}" destId="{5EDC32A8-8A30-43AA-B28C-4DE1051927E9}" srcOrd="0" destOrd="0" presId="urn:microsoft.com/office/officeart/2018/2/layout/IconVerticalSolidList"/>
    <dgm:cxn modelId="{AD227CB4-5B9B-4BE2-BA14-9989AF96D370}" type="presParOf" srcId="{E0BD8FEF-3692-47A7-9253-82960931F6B7}" destId="{6AC72B6A-45B7-4ABB-9EFD-F5AC17DE9608}" srcOrd="1" destOrd="0" presId="urn:microsoft.com/office/officeart/2018/2/layout/IconVerticalSolidList"/>
    <dgm:cxn modelId="{4E154464-E1AA-488E-BD2F-70AF214AC0E4}" type="presParOf" srcId="{E0BD8FEF-3692-47A7-9253-82960931F6B7}" destId="{C3CD3599-88DE-4DEB-81BF-520379977D7B}" srcOrd="2" destOrd="0" presId="urn:microsoft.com/office/officeart/2018/2/layout/IconVerticalSolidList"/>
    <dgm:cxn modelId="{A4329523-DF54-4571-9B6A-0350FE851B90}" type="presParOf" srcId="{E0BD8FEF-3692-47A7-9253-82960931F6B7}" destId="{E7286CCF-EBB1-4A29-B240-4BC3DA177E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11292-5724-4CF3-9B68-C9C37D007AE6}">
      <dsp:nvSpPr>
        <dsp:cNvPr id="0" name=""/>
        <dsp:cNvSpPr/>
      </dsp:nvSpPr>
      <dsp:spPr>
        <a:xfrm>
          <a:off x="0" y="880425"/>
          <a:ext cx="4944403" cy="1625400"/>
        </a:xfrm>
        <a:prstGeom prst="rect">
          <a:avLst/>
        </a:prstGeom>
        <a:noFill/>
        <a:ln w="38100" cap="sq" cmpd="dbl">
          <a:noFill/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410B7-CA0F-43F4-960E-9DA7059AF511}">
      <dsp:nvSpPr>
        <dsp:cNvPr id="0" name=""/>
        <dsp:cNvSpPr/>
      </dsp:nvSpPr>
      <dsp:spPr>
        <a:xfrm>
          <a:off x="491683" y="1246140"/>
          <a:ext cx="893970" cy="8939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2B821-D3EB-46EE-BCA0-DA5A1D91AF84}">
      <dsp:nvSpPr>
        <dsp:cNvPr id="0" name=""/>
        <dsp:cNvSpPr/>
      </dsp:nvSpPr>
      <dsp:spPr>
        <a:xfrm>
          <a:off x="1877337" y="880425"/>
          <a:ext cx="3067065" cy="162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022" tIns="172022" rIns="172022" bIns="17202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>
              <a:solidFill>
                <a:schemeClr val="tx1"/>
              </a:solidFill>
            </a:rPr>
            <a:t>Suppose there are 200 spins every hour for 12 hours of the day.</a:t>
          </a:r>
        </a:p>
      </dsp:txBody>
      <dsp:txXfrm>
        <a:off x="1877337" y="880425"/>
        <a:ext cx="3067065" cy="1625400"/>
      </dsp:txXfrm>
    </dsp:sp>
    <dsp:sp modelId="{5EDC32A8-8A30-43AA-B28C-4DE1051927E9}">
      <dsp:nvSpPr>
        <dsp:cNvPr id="0" name=""/>
        <dsp:cNvSpPr/>
      </dsp:nvSpPr>
      <dsp:spPr>
        <a:xfrm>
          <a:off x="0" y="2912175"/>
          <a:ext cx="4944403" cy="1625400"/>
        </a:xfrm>
        <a:prstGeom prst="rect">
          <a:avLst/>
        </a:prstGeom>
        <a:noFill/>
        <a:ln w="38100" cap="sq" cmpd="dbl">
          <a:noFill/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72B6A-45B7-4ABB-9EFD-F5AC17DE9608}">
      <dsp:nvSpPr>
        <dsp:cNvPr id="0" name=""/>
        <dsp:cNvSpPr/>
      </dsp:nvSpPr>
      <dsp:spPr>
        <a:xfrm>
          <a:off x="491683" y="3277890"/>
          <a:ext cx="893970" cy="893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86CCF-EBB1-4A29-B240-4BC3DA177E84}">
      <dsp:nvSpPr>
        <dsp:cNvPr id="0" name=""/>
        <dsp:cNvSpPr/>
      </dsp:nvSpPr>
      <dsp:spPr>
        <a:xfrm>
          <a:off x="1877337" y="2912175"/>
          <a:ext cx="3067065" cy="162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022" tIns="172022" rIns="172022" bIns="17202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>
              <a:solidFill>
                <a:schemeClr val="tx1"/>
              </a:solidFill>
            </a:rPr>
            <a:t>Which amounts to 2400 spins a day with a bet ranging from 5$ to 100$.</a:t>
          </a:r>
        </a:p>
      </dsp:txBody>
      <dsp:txXfrm>
        <a:off x="1877337" y="2912175"/>
        <a:ext cx="3067065" cy="1625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A4AD9-9384-455C-AF51-202B08254D55}">
      <dsp:nvSpPr>
        <dsp:cNvPr id="0" name=""/>
        <dsp:cNvSpPr/>
      </dsp:nvSpPr>
      <dsp:spPr>
        <a:xfrm>
          <a:off x="596" y="31107"/>
          <a:ext cx="2324742" cy="1394845"/>
        </a:xfrm>
        <a:prstGeom prst="rect">
          <a:avLst/>
        </a:prstGeom>
        <a:noFill/>
        <a:ln w="15875" cap="flat" cmpd="sng" algn="ctr">
          <a:solidFill>
            <a:schemeClr val="accent1"/>
          </a:solidFill>
          <a:prstDash val="lg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ONE: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295,530$</a:t>
          </a:r>
        </a:p>
      </dsp:txBody>
      <dsp:txXfrm>
        <a:off x="596" y="31107"/>
        <a:ext cx="2324742" cy="1394845"/>
      </dsp:txXfrm>
    </dsp:sp>
    <dsp:sp modelId="{7A5B3E65-9777-4EF6-A5E1-C35B895D487A}">
      <dsp:nvSpPr>
        <dsp:cNvPr id="0" name=""/>
        <dsp:cNvSpPr/>
      </dsp:nvSpPr>
      <dsp:spPr>
        <a:xfrm>
          <a:off x="2557812" y="31107"/>
          <a:ext cx="2324742" cy="1394845"/>
        </a:xfrm>
        <a:prstGeom prst="rect">
          <a:avLst/>
        </a:prstGeom>
        <a:noFill/>
        <a:ln w="15875" cap="flat" cmpd="sng" algn="ctr">
          <a:solidFill>
            <a:schemeClr val="accent1"/>
          </a:solidFill>
          <a:prstDash val="lg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TWO: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IN" sz="1600" kern="1200" dirty="0">
              <a:solidFill>
                <a:schemeClr val="tx1"/>
              </a:solidFill>
            </a:rPr>
            <a:t>999,802$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557812" y="31107"/>
        <a:ext cx="2324742" cy="1394845"/>
      </dsp:txXfrm>
    </dsp:sp>
    <dsp:sp modelId="{98736366-53F9-49EF-9094-E77CAF66F377}">
      <dsp:nvSpPr>
        <dsp:cNvPr id="0" name=""/>
        <dsp:cNvSpPr/>
      </dsp:nvSpPr>
      <dsp:spPr>
        <a:xfrm>
          <a:off x="596" y="1658427"/>
          <a:ext cx="2324742" cy="1394845"/>
        </a:xfrm>
        <a:prstGeom prst="rect">
          <a:avLst/>
        </a:prstGeom>
        <a:noFill/>
        <a:ln w="15875" cap="flat" cmpd="sng" algn="ctr">
          <a:solidFill>
            <a:schemeClr val="accent1"/>
          </a:solidFill>
          <a:prstDash val="lg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THREE: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IN" sz="1600" kern="1200" dirty="0">
              <a:solidFill>
                <a:schemeClr val="tx1"/>
              </a:solidFill>
            </a:rPr>
            <a:t>789,129$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596" y="1658427"/>
        <a:ext cx="2324742" cy="1394845"/>
      </dsp:txXfrm>
    </dsp:sp>
    <dsp:sp modelId="{E111D404-B88B-44E6-839A-F40E9BF97271}">
      <dsp:nvSpPr>
        <dsp:cNvPr id="0" name=""/>
        <dsp:cNvSpPr/>
      </dsp:nvSpPr>
      <dsp:spPr>
        <a:xfrm>
          <a:off x="2557812" y="1658427"/>
          <a:ext cx="2324742" cy="1394845"/>
        </a:xfrm>
        <a:prstGeom prst="rect">
          <a:avLst/>
        </a:prstGeom>
        <a:noFill/>
        <a:ln w="15875" cap="flat" cmpd="sng" algn="ctr">
          <a:solidFill>
            <a:schemeClr val="accent1"/>
          </a:solidFill>
          <a:prstDash val="lg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FOUR: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IN" sz="1600" kern="1200" dirty="0">
              <a:solidFill>
                <a:schemeClr val="tx1"/>
              </a:solidFill>
            </a:rPr>
            <a:t>672,883$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557812" y="1658427"/>
        <a:ext cx="2324742" cy="1394845"/>
      </dsp:txXfrm>
    </dsp:sp>
    <dsp:sp modelId="{8298FD8A-4BE2-4FB3-B18E-E031C2BD42AC}">
      <dsp:nvSpPr>
        <dsp:cNvPr id="0" name=""/>
        <dsp:cNvSpPr/>
      </dsp:nvSpPr>
      <dsp:spPr>
        <a:xfrm>
          <a:off x="596" y="3285746"/>
          <a:ext cx="2324742" cy="1394845"/>
        </a:xfrm>
        <a:prstGeom prst="rect">
          <a:avLst/>
        </a:prstGeom>
        <a:noFill/>
        <a:ln w="15875" cap="flat" cmpd="sng" algn="ctr">
          <a:solidFill>
            <a:schemeClr val="accent1"/>
          </a:solidFill>
          <a:prstDash val="lg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FIVE: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IN" sz="1600" kern="1200" dirty="0">
              <a:solidFill>
                <a:schemeClr val="tx1"/>
              </a:solidFill>
            </a:rPr>
            <a:t>373,099$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596" y="3285746"/>
        <a:ext cx="2324742" cy="1394845"/>
      </dsp:txXfrm>
    </dsp:sp>
    <dsp:sp modelId="{F7AE4263-220C-4194-B4E9-8B096817D988}">
      <dsp:nvSpPr>
        <dsp:cNvPr id="0" name=""/>
        <dsp:cNvSpPr/>
      </dsp:nvSpPr>
      <dsp:spPr>
        <a:xfrm>
          <a:off x="2557812" y="3285746"/>
          <a:ext cx="2324742" cy="1394845"/>
        </a:xfrm>
        <a:prstGeom prst="rect">
          <a:avLst/>
        </a:prstGeom>
        <a:noFill/>
        <a:ln w="15875" cap="flat" cmpd="sng" algn="ctr">
          <a:solidFill>
            <a:schemeClr val="accent1"/>
          </a:solidFill>
          <a:prstDash val="lg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SIX: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IN" sz="1600" kern="1200" dirty="0">
              <a:solidFill>
                <a:schemeClr val="tx1"/>
              </a:solidFill>
            </a:rPr>
            <a:t>485,686$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557812" y="3285746"/>
        <a:ext cx="2324742" cy="13948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584AC-334C-4D98-9E88-D4EE344FF90D}">
      <dsp:nvSpPr>
        <dsp:cNvPr id="0" name=""/>
        <dsp:cNvSpPr/>
      </dsp:nvSpPr>
      <dsp:spPr>
        <a:xfrm>
          <a:off x="1285536" y="0"/>
          <a:ext cx="1074410" cy="1074410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004ED0-9912-4313-AFA2-7904C1513343}">
      <dsp:nvSpPr>
        <dsp:cNvPr id="0" name=""/>
        <dsp:cNvSpPr/>
      </dsp:nvSpPr>
      <dsp:spPr>
        <a:xfrm>
          <a:off x="1514510" y="212015"/>
          <a:ext cx="616464" cy="616464"/>
        </a:xfrm>
        <a:prstGeom prst="rect">
          <a:avLst/>
        </a:prstGeom>
        <a:blipFill>
          <a:blip xmlns:r="http://schemas.openxmlformats.org/officeDocument/2006/relationships" r:embed="rId1">
            <a:grayscl/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947764-D5E2-4B83-8EAA-EA54408B4F84}">
      <dsp:nvSpPr>
        <dsp:cNvPr id="0" name=""/>
        <dsp:cNvSpPr/>
      </dsp:nvSpPr>
      <dsp:spPr>
        <a:xfrm>
          <a:off x="942085" y="1392103"/>
          <a:ext cx="1761328" cy="990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 dirty="0"/>
            <a:t>The only way to get 0 and 00 is by betting on them as individually.</a:t>
          </a:r>
        </a:p>
      </dsp:txBody>
      <dsp:txXfrm>
        <a:off x="942085" y="1392103"/>
        <a:ext cx="1761328" cy="990747"/>
      </dsp:txXfrm>
    </dsp:sp>
    <dsp:sp modelId="{D24D21FC-62C1-4CB3-8209-8661C3C79008}">
      <dsp:nvSpPr>
        <dsp:cNvPr id="0" name=""/>
        <dsp:cNvSpPr/>
      </dsp:nvSpPr>
      <dsp:spPr>
        <a:xfrm>
          <a:off x="4104036" y="0"/>
          <a:ext cx="1074410" cy="1074410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CCDF7A-EBE7-495D-AEE1-FE9FEEA33C81}">
      <dsp:nvSpPr>
        <dsp:cNvPr id="0" name=""/>
        <dsp:cNvSpPr/>
      </dsp:nvSpPr>
      <dsp:spPr>
        <a:xfrm>
          <a:off x="4333007" y="203305"/>
          <a:ext cx="616464" cy="61646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26A24F-F4FA-4000-B231-980697CE6BC5}">
      <dsp:nvSpPr>
        <dsp:cNvPr id="0" name=""/>
        <dsp:cNvSpPr/>
      </dsp:nvSpPr>
      <dsp:spPr>
        <a:xfrm>
          <a:off x="3760580" y="1383394"/>
          <a:ext cx="1761328" cy="990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 dirty="0"/>
            <a:t>This means they are getting paid for 36 numbers but they are playing against 38 numbers.</a:t>
          </a:r>
        </a:p>
      </dsp:txBody>
      <dsp:txXfrm>
        <a:off x="3760580" y="1383394"/>
        <a:ext cx="1761328" cy="990747"/>
      </dsp:txXfrm>
    </dsp:sp>
    <dsp:sp modelId="{150E4B2C-C413-4BF2-BE44-61CABB4D422E}">
      <dsp:nvSpPr>
        <dsp:cNvPr id="0" name=""/>
        <dsp:cNvSpPr/>
      </dsp:nvSpPr>
      <dsp:spPr>
        <a:xfrm>
          <a:off x="1340341" y="2839447"/>
          <a:ext cx="1074410" cy="1074410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38E22CF-4E7D-49DB-8D62-BFBE95644B7C}">
      <dsp:nvSpPr>
        <dsp:cNvPr id="0" name=""/>
        <dsp:cNvSpPr/>
      </dsp:nvSpPr>
      <dsp:spPr>
        <a:xfrm>
          <a:off x="1569317" y="3068424"/>
          <a:ext cx="616464" cy="61646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04CA18-7F92-4C8F-B31C-B8DC9BFFC00B}">
      <dsp:nvSpPr>
        <dsp:cNvPr id="0" name=""/>
        <dsp:cNvSpPr/>
      </dsp:nvSpPr>
      <dsp:spPr>
        <a:xfrm>
          <a:off x="996880" y="4248516"/>
          <a:ext cx="1761328" cy="990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 dirty="0"/>
            <a:t>Hence, they are getting paid 2/38 (5.26%) less than they should.</a:t>
          </a:r>
        </a:p>
      </dsp:txBody>
      <dsp:txXfrm>
        <a:off x="996880" y="4248516"/>
        <a:ext cx="1761328" cy="990747"/>
      </dsp:txXfrm>
    </dsp:sp>
    <dsp:sp modelId="{FB9B0F2E-A209-4355-A025-0CC7EDD3BBA7}">
      <dsp:nvSpPr>
        <dsp:cNvPr id="0" name=""/>
        <dsp:cNvSpPr/>
      </dsp:nvSpPr>
      <dsp:spPr>
        <a:xfrm>
          <a:off x="4182414" y="2840600"/>
          <a:ext cx="1074410" cy="1074410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ED3257-C9EC-49C5-B86D-6D93DABEBEEB}">
      <dsp:nvSpPr>
        <dsp:cNvPr id="0" name=""/>
        <dsp:cNvSpPr/>
      </dsp:nvSpPr>
      <dsp:spPr>
        <a:xfrm>
          <a:off x="4411385" y="3069572"/>
          <a:ext cx="616464" cy="61646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4D16BE-1508-46AB-8E58-77F8E5A2FFCC}">
      <dsp:nvSpPr>
        <dsp:cNvPr id="0" name=""/>
        <dsp:cNvSpPr/>
      </dsp:nvSpPr>
      <dsp:spPr>
        <a:xfrm>
          <a:off x="3838959" y="4249662"/>
          <a:ext cx="1761328" cy="990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 dirty="0"/>
            <a:t>For example, if you bet on the number being red, you aren’t including 0 and 00 thus losing out.</a:t>
          </a:r>
        </a:p>
      </dsp:txBody>
      <dsp:txXfrm>
        <a:off x="3838959" y="4249662"/>
        <a:ext cx="1761328" cy="9907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11292-5724-4CF3-9B68-C9C37D007AE6}">
      <dsp:nvSpPr>
        <dsp:cNvPr id="0" name=""/>
        <dsp:cNvSpPr/>
      </dsp:nvSpPr>
      <dsp:spPr>
        <a:xfrm>
          <a:off x="0" y="880425"/>
          <a:ext cx="4944403" cy="1625400"/>
        </a:xfrm>
        <a:prstGeom prst="rect">
          <a:avLst/>
        </a:prstGeom>
        <a:noFill/>
        <a:ln w="38100" cap="sq" cmpd="dbl">
          <a:noFill/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410B7-CA0F-43F4-960E-9DA7059AF511}">
      <dsp:nvSpPr>
        <dsp:cNvPr id="0" name=""/>
        <dsp:cNvSpPr/>
      </dsp:nvSpPr>
      <dsp:spPr>
        <a:xfrm>
          <a:off x="491683" y="1246140"/>
          <a:ext cx="893970" cy="8939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2B821-D3EB-46EE-BCA0-DA5A1D91AF84}">
      <dsp:nvSpPr>
        <dsp:cNvPr id="0" name=""/>
        <dsp:cNvSpPr/>
      </dsp:nvSpPr>
      <dsp:spPr>
        <a:xfrm>
          <a:off x="1877337" y="880425"/>
          <a:ext cx="3067065" cy="162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022" tIns="172022" rIns="172022" bIns="17202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 err="1">
              <a:solidFill>
                <a:schemeClr val="tx1"/>
              </a:solidFill>
            </a:rPr>
            <a:t>Upto</a:t>
          </a:r>
          <a:r>
            <a:rPr lang="en-US" sz="2400" kern="1200" noProof="0" dirty="0">
              <a:solidFill>
                <a:schemeClr val="tx1"/>
              </a:solidFill>
            </a:rPr>
            <a:t> 7 players can play at one roulette table.</a:t>
          </a:r>
        </a:p>
      </dsp:txBody>
      <dsp:txXfrm>
        <a:off x="1877337" y="880425"/>
        <a:ext cx="3067065" cy="1625400"/>
      </dsp:txXfrm>
    </dsp:sp>
    <dsp:sp modelId="{5EDC32A8-8A30-43AA-B28C-4DE1051927E9}">
      <dsp:nvSpPr>
        <dsp:cNvPr id="0" name=""/>
        <dsp:cNvSpPr/>
      </dsp:nvSpPr>
      <dsp:spPr>
        <a:xfrm>
          <a:off x="0" y="2912175"/>
          <a:ext cx="4944403" cy="1625400"/>
        </a:xfrm>
        <a:prstGeom prst="rect">
          <a:avLst/>
        </a:prstGeom>
        <a:noFill/>
        <a:ln w="38100" cap="sq" cmpd="dbl">
          <a:noFill/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72B6A-45B7-4ABB-9EFD-F5AC17DE9608}">
      <dsp:nvSpPr>
        <dsp:cNvPr id="0" name=""/>
        <dsp:cNvSpPr/>
      </dsp:nvSpPr>
      <dsp:spPr>
        <a:xfrm>
          <a:off x="491683" y="3277890"/>
          <a:ext cx="893970" cy="893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86CCF-EBB1-4A29-B240-4BC3DA177E84}">
      <dsp:nvSpPr>
        <dsp:cNvPr id="0" name=""/>
        <dsp:cNvSpPr/>
      </dsp:nvSpPr>
      <dsp:spPr>
        <a:xfrm>
          <a:off x="1877337" y="2912175"/>
          <a:ext cx="3067065" cy="162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022" tIns="172022" rIns="172022" bIns="17202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>
              <a:solidFill>
                <a:schemeClr val="tx1"/>
              </a:solidFill>
            </a:rPr>
            <a:t>Suppose there are 100 spins a day with a bet ranging from 5$ to 5,000$.</a:t>
          </a:r>
        </a:p>
      </dsp:txBody>
      <dsp:txXfrm>
        <a:off x="1877337" y="2912175"/>
        <a:ext cx="3067065" cy="1625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8FA38E-9F41-1A45-879F-0B93BA5093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16A96-BC72-0640-9AEE-870574F388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B091C-A27C-3C4B-82F1-DDBD9A0282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1FC8B-EC93-C64D-BBD2-37E30DAF45B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D4734-4CAE-4B5B-A5BF-2204F73025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5A48E-F7AD-43EC-AC50-8729FE3865BE}" type="datetimeFigureOut">
              <a:rPr lang="en-US" smtClean="0"/>
              <a:t>10/31/2022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11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5F854-E2CE-6F4E-A0CF-CB175674CF4C}" type="datetimeFigureOut">
              <a:rPr lang="en-US" smtClean="0"/>
              <a:t>10/31/2022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111EE-B1CE-3F40-8B0E-AB6A92B854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4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6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8669" y="854538"/>
            <a:ext cx="4567608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5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1440" y="4429842"/>
            <a:ext cx="4567608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28A7DB8-FEA5-5A4A-85DF-FA1ADFB3EF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721" y="-19458"/>
            <a:ext cx="7261837" cy="6877457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993491 w 8464509"/>
              <a:gd name="connsiteY6" fmla="*/ 19455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8464509 w 8464509"/>
              <a:gd name="connsiteY2" fmla="*/ 0 h 6858000"/>
              <a:gd name="connsiteX3" fmla="*/ 8464509 w 8464509"/>
              <a:gd name="connsiteY3" fmla="*/ 6858000 h 6858000"/>
              <a:gd name="connsiteX4" fmla="*/ 0 w 8464509"/>
              <a:gd name="connsiteY4" fmla="*/ 6858000 h 6858000"/>
              <a:gd name="connsiteX5" fmla="*/ 3993491 w 8464509"/>
              <a:gd name="connsiteY5" fmla="*/ 19455 h 6858000"/>
              <a:gd name="connsiteX0" fmla="*/ 3993491 w 8464509"/>
              <a:gd name="connsiteY0" fmla="*/ 19455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3993491 w 8464509"/>
              <a:gd name="connsiteY4" fmla="*/ 19455 h 6858000"/>
              <a:gd name="connsiteX0" fmla="*/ 4061557 w 8464509"/>
              <a:gd name="connsiteY0" fmla="*/ 0 h 6858001"/>
              <a:gd name="connsiteX1" fmla="*/ 8464509 w 8464509"/>
              <a:gd name="connsiteY1" fmla="*/ 1 h 6858001"/>
              <a:gd name="connsiteX2" fmla="*/ 8464509 w 8464509"/>
              <a:gd name="connsiteY2" fmla="*/ 6858001 h 6858001"/>
              <a:gd name="connsiteX3" fmla="*/ 0 w 8464509"/>
              <a:gd name="connsiteY3" fmla="*/ 6858001 h 6858001"/>
              <a:gd name="connsiteX4" fmla="*/ 4061557 w 8464509"/>
              <a:gd name="connsiteY4" fmla="*/ 0 h 6858001"/>
              <a:gd name="connsiteX0" fmla="*/ 5059852 w 8464509"/>
              <a:gd name="connsiteY0" fmla="*/ 19454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5059852 w 8464509"/>
              <a:gd name="connsiteY4" fmla="*/ 19454 h 6858000"/>
              <a:gd name="connsiteX0" fmla="*/ 4061557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61557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43986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8658"/>
              <a:gd name="connsiteY0" fmla="*/ 0 h 6877457"/>
              <a:gd name="connsiteX1" fmla="*/ 8468658 w 8468658"/>
              <a:gd name="connsiteY1" fmla="*/ 12341 h 6877457"/>
              <a:gd name="connsiteX2" fmla="*/ 8464509 w 8468658"/>
              <a:gd name="connsiteY2" fmla="*/ 6877457 h 6877457"/>
              <a:gd name="connsiteX3" fmla="*/ 0 w 8468658"/>
              <a:gd name="connsiteY3" fmla="*/ 6877457 h 6877457"/>
              <a:gd name="connsiteX4" fmla="*/ 4040810 w 8468658"/>
              <a:gd name="connsiteY4" fmla="*/ 0 h 687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8658" h="6877457">
                <a:moveTo>
                  <a:pt x="4040810" y="0"/>
                </a:moveTo>
                <a:lnTo>
                  <a:pt x="8468658" y="12341"/>
                </a:lnTo>
                <a:lnTo>
                  <a:pt x="8464509" y="6877457"/>
                </a:lnTo>
                <a:lnTo>
                  <a:pt x="0" y="6877457"/>
                </a:lnTo>
                <a:lnTo>
                  <a:pt x="404081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A021AF7-4044-A644-8DB8-495F263390D0}"/>
              </a:ext>
            </a:extLst>
          </p:cNvPr>
          <p:cNvSpPr/>
          <p:nvPr userDrawn="1"/>
        </p:nvSpPr>
        <p:spPr>
          <a:xfrm rot="10800000">
            <a:off x="4933721" y="267867"/>
            <a:ext cx="3031755" cy="3031755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2DFDB14-A8D5-F944-A91C-960A5C2F22AF}"/>
              </a:ext>
            </a:extLst>
          </p:cNvPr>
          <p:cNvSpPr/>
          <p:nvPr userDrawn="1"/>
        </p:nvSpPr>
        <p:spPr>
          <a:xfrm>
            <a:off x="-22175" y="5596959"/>
            <a:ext cx="1261040" cy="1261040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7735FBC-8FBF-9947-B380-14D44D2206B1}"/>
              </a:ext>
            </a:extLst>
          </p:cNvPr>
          <p:cNvSpPr/>
          <p:nvPr userDrawn="1"/>
        </p:nvSpPr>
        <p:spPr>
          <a:xfrm rot="10800000">
            <a:off x="184302" y="236698"/>
            <a:ext cx="519337" cy="519337"/>
          </a:xfrm>
          <a:prstGeom prst="triangle">
            <a:avLst/>
          </a:prstGeom>
          <a:pattFill prst="dk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17B7C303-8734-B141-AF0D-2945DA349FBD}"/>
              </a:ext>
            </a:extLst>
          </p:cNvPr>
          <p:cNvSpPr/>
          <p:nvPr userDrawn="1"/>
        </p:nvSpPr>
        <p:spPr>
          <a:xfrm>
            <a:off x="4414384" y="5795386"/>
            <a:ext cx="519337" cy="519337"/>
          </a:xfrm>
          <a:prstGeom prst="triangle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67914AE0-93F2-8346-B885-5734D2B694B2}"/>
              </a:ext>
            </a:extLst>
          </p:cNvPr>
          <p:cNvSpPr/>
          <p:nvPr userDrawn="1"/>
        </p:nvSpPr>
        <p:spPr>
          <a:xfrm rot="5400000">
            <a:off x="-48606" y="3035784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6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2A5F6-5449-2840-B48F-2AA85FE272A3}"/>
              </a:ext>
            </a:extLst>
          </p:cNvPr>
          <p:cNvSpPr/>
          <p:nvPr userDrawn="1"/>
        </p:nvSpPr>
        <p:spPr>
          <a:xfrm>
            <a:off x="0" y="0"/>
            <a:ext cx="35025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B3A8339-6DA4-E549-AEA2-9512C53F064F}"/>
              </a:ext>
            </a:extLst>
          </p:cNvPr>
          <p:cNvSpPr/>
          <p:nvPr userDrawn="1"/>
        </p:nvSpPr>
        <p:spPr>
          <a:xfrm>
            <a:off x="3591475" y="5273069"/>
            <a:ext cx="1486666" cy="1486666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752EA775-82B0-BA48-8CA2-7A09D72EC958}"/>
              </a:ext>
            </a:extLst>
          </p:cNvPr>
          <p:cNvSpPr/>
          <p:nvPr userDrawn="1"/>
        </p:nvSpPr>
        <p:spPr>
          <a:xfrm>
            <a:off x="76559" y="597553"/>
            <a:ext cx="562863" cy="562863"/>
          </a:xfrm>
          <a:prstGeom prst="triangle">
            <a:avLst/>
          </a:prstGeom>
          <a:pattFill prst="lt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2C6B50B5-10C1-4A40-9531-4F8DC16892F8}"/>
              </a:ext>
            </a:extLst>
          </p:cNvPr>
          <p:cNvSpPr/>
          <p:nvPr userDrawn="1"/>
        </p:nvSpPr>
        <p:spPr>
          <a:xfrm>
            <a:off x="357990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CAF18EC0-3F9F-6449-A2B2-A792B70BEA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44819" y="597553"/>
            <a:ext cx="6063915" cy="6063915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8357860-E91C-1745-A5D1-921689BF47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994" y="1535397"/>
            <a:ext cx="4845068" cy="1858617"/>
          </a:xfrm>
        </p:spPr>
        <p:txBody>
          <a:bodyPr anchor="b">
            <a:normAutofit/>
          </a:bodyPr>
          <a:lstStyle>
            <a:lvl1pPr algn="l">
              <a:defRPr sz="4800" i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94A3FA1-7F3F-2D41-ABE1-512FA9FC4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996" y="3401899"/>
            <a:ext cx="4845066" cy="2107095"/>
          </a:xfrm>
        </p:spPr>
        <p:txBody>
          <a:bodyPr/>
          <a:lstStyle>
            <a:lvl1pPr marL="182880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1pPr>
            <a:lvl2pPr marL="38404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56692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3pPr>
            <a:lvl4pPr marL="74980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4pPr>
            <a:lvl5pPr marL="93268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8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4D4881A-F72E-2D4F-BC41-5D2839D87000}"/>
              </a:ext>
            </a:extLst>
          </p:cNvPr>
          <p:cNvSpPr/>
          <p:nvPr userDrawn="1"/>
        </p:nvSpPr>
        <p:spPr>
          <a:xfrm>
            <a:off x="4997302" y="0"/>
            <a:ext cx="7194698" cy="6879265"/>
          </a:xfrm>
          <a:custGeom>
            <a:avLst/>
            <a:gdLst>
              <a:gd name="connsiteX0" fmla="*/ 0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0 w 5004391"/>
              <a:gd name="connsiteY4" fmla="*/ 0 h 6858000"/>
              <a:gd name="connsiteX0" fmla="*/ 1424763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424763 w 5004391"/>
              <a:gd name="connsiteY4" fmla="*/ 0 h 6858000"/>
              <a:gd name="connsiteX0" fmla="*/ 1275907 w 5004391"/>
              <a:gd name="connsiteY0" fmla="*/ 21265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275907 w 5004391"/>
              <a:gd name="connsiteY4" fmla="*/ 21265 h 6858000"/>
              <a:gd name="connsiteX0" fmla="*/ 3466214 w 7194698"/>
              <a:gd name="connsiteY0" fmla="*/ 21265 h 6879265"/>
              <a:gd name="connsiteX1" fmla="*/ 7194698 w 7194698"/>
              <a:gd name="connsiteY1" fmla="*/ 0 h 6879265"/>
              <a:gd name="connsiteX2" fmla="*/ 7194698 w 7194698"/>
              <a:gd name="connsiteY2" fmla="*/ 6858000 h 6879265"/>
              <a:gd name="connsiteX3" fmla="*/ 0 w 7194698"/>
              <a:gd name="connsiteY3" fmla="*/ 6879265 h 6879265"/>
              <a:gd name="connsiteX4" fmla="*/ 3466214 w 7194698"/>
              <a:gd name="connsiteY4" fmla="*/ 21265 h 687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4698" h="6879265">
                <a:moveTo>
                  <a:pt x="3466214" y="21265"/>
                </a:moveTo>
                <a:lnTo>
                  <a:pt x="7194698" y="0"/>
                </a:lnTo>
                <a:lnTo>
                  <a:pt x="7194698" y="6858000"/>
                </a:lnTo>
                <a:lnTo>
                  <a:pt x="0" y="6879265"/>
                </a:lnTo>
                <a:lnTo>
                  <a:pt x="3466214" y="2126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14CA4B6-21BC-234A-9FAD-E362D7F194C4}"/>
              </a:ext>
            </a:extLst>
          </p:cNvPr>
          <p:cNvSpPr/>
          <p:nvPr userDrawn="1"/>
        </p:nvSpPr>
        <p:spPr>
          <a:xfrm>
            <a:off x="2571311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15F04B4-E3C0-0845-8DEC-98C63E21B466}"/>
              </a:ext>
            </a:extLst>
          </p:cNvPr>
          <p:cNvSpPr/>
          <p:nvPr userDrawn="1"/>
        </p:nvSpPr>
        <p:spPr>
          <a:xfrm rot="10800000">
            <a:off x="2277396" y="3814571"/>
            <a:ext cx="1360968" cy="1360968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850A90A-EBB3-314C-9D98-A4220E2739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2569281" y="330912"/>
            <a:ext cx="6217440" cy="6217440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001923-8460-C64B-A54B-3221B8A6B8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8108" y="1957888"/>
            <a:ext cx="3815484" cy="1858617"/>
          </a:xfrm>
        </p:spPr>
        <p:txBody>
          <a:bodyPr anchor="b">
            <a:normAutofit/>
          </a:bodyPr>
          <a:lstStyle>
            <a:lvl1pPr algn="ctr">
              <a:defRPr sz="48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64A275-2629-244A-A66F-FC140850C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110" y="3824390"/>
            <a:ext cx="3815482" cy="2107095"/>
          </a:xfrm>
        </p:spPr>
        <p:txBody>
          <a:bodyPr/>
          <a:lstStyle>
            <a:lvl1pPr marL="182880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1pPr>
            <a:lvl2pPr marL="38404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  <a:lvl3pPr marL="56692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3pPr>
            <a:lvl4pPr marL="74980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4pPr>
            <a:lvl5pPr marL="93268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520102B5-5695-C743-B30E-C92897B48D8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20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Narrow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0D84E6-6DEA-1D4E-92C3-A360785A027B}"/>
              </a:ext>
            </a:extLst>
          </p:cNvPr>
          <p:cNvSpPr/>
          <p:nvPr userDrawn="1"/>
        </p:nvSpPr>
        <p:spPr>
          <a:xfrm>
            <a:off x="0" y="1730829"/>
            <a:ext cx="8229600" cy="347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C28500E9-800B-C94A-B6F9-F73D37B2D301}"/>
              </a:ext>
            </a:extLst>
          </p:cNvPr>
          <p:cNvSpPr/>
          <p:nvPr userDrawn="1"/>
        </p:nvSpPr>
        <p:spPr>
          <a:xfrm rot="10800000">
            <a:off x="8749091" y="0"/>
            <a:ext cx="3442907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EAD70A4-7AF0-7E4D-ABBC-34DD61D7B01E}"/>
              </a:ext>
            </a:extLst>
          </p:cNvPr>
          <p:cNvSpPr/>
          <p:nvPr userDrawn="1"/>
        </p:nvSpPr>
        <p:spPr>
          <a:xfrm rot="10800000">
            <a:off x="3727215" y="5551712"/>
            <a:ext cx="1424687" cy="1306288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14C43A8B-650C-3B4B-9F8C-592CE9F2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25" y="2464270"/>
            <a:ext cx="5227376" cy="7277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345C704-9538-984E-8D14-D6AEC9A4C42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8623" y="3265903"/>
            <a:ext cx="5227377" cy="1642386"/>
          </a:xfrm>
        </p:spPr>
        <p:txBody>
          <a:bodyPr lIns="91440" rIns="91440" anchor="t">
            <a:normAutofit/>
          </a:bodyPr>
          <a:lstStyle>
            <a:lvl1pPr marL="0" indent="0">
              <a:buNone/>
              <a:defRPr sz="20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647B5AD0-4AD4-9843-9C08-DEF894490A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593262" y="0"/>
            <a:ext cx="7598736" cy="685800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8795BE2D-99B1-FE49-84B1-C41E44A8AC0B}"/>
              </a:ext>
            </a:extLst>
          </p:cNvPr>
          <p:cNvSpPr/>
          <p:nvPr userDrawn="1"/>
        </p:nvSpPr>
        <p:spPr>
          <a:xfrm rot="5400000">
            <a:off x="-48606" y="252453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155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34F14FD9-9995-BE48-8C0E-B1454B9F23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6012" y="0"/>
            <a:ext cx="7598735" cy="6858000"/>
          </a:xfrm>
          <a:custGeom>
            <a:avLst/>
            <a:gdLst>
              <a:gd name="connsiteX0" fmla="*/ 0 w 7598735"/>
              <a:gd name="connsiteY0" fmla="*/ 0 h 6858000"/>
              <a:gd name="connsiteX1" fmla="*/ 7598735 w 7598735"/>
              <a:gd name="connsiteY1" fmla="*/ 0 h 6858000"/>
              <a:gd name="connsiteX2" fmla="*/ 7598735 w 7598735"/>
              <a:gd name="connsiteY2" fmla="*/ 6858000 h 6858000"/>
              <a:gd name="connsiteX3" fmla="*/ 0 w 7598735"/>
              <a:gd name="connsiteY3" fmla="*/ 6858000 h 6858000"/>
              <a:gd name="connsiteX4" fmla="*/ 0 w 7598735"/>
              <a:gd name="connsiteY4" fmla="*/ 6378840 h 6858000"/>
              <a:gd name="connsiteX5" fmla="*/ 140333 w 7598735"/>
              <a:gd name="connsiteY5" fmla="*/ 6379536 h 6858000"/>
              <a:gd name="connsiteX6" fmla="*/ 3074919 w 7598735"/>
              <a:gd name="connsiteY6" fmla="*/ 489098 h 6858000"/>
              <a:gd name="connsiteX7" fmla="*/ 0 w 7598735"/>
              <a:gd name="connsiteY7" fmla="*/ 480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8735" h="6858000">
                <a:moveTo>
                  <a:pt x="0" y="0"/>
                </a:moveTo>
                <a:lnTo>
                  <a:pt x="7598735" y="0"/>
                </a:lnTo>
                <a:lnTo>
                  <a:pt x="7598735" y="6858000"/>
                </a:lnTo>
                <a:lnTo>
                  <a:pt x="0" y="6858000"/>
                </a:lnTo>
                <a:lnTo>
                  <a:pt x="0" y="6378840"/>
                </a:lnTo>
                <a:lnTo>
                  <a:pt x="140333" y="6379536"/>
                </a:lnTo>
                <a:lnTo>
                  <a:pt x="3074919" y="489098"/>
                </a:lnTo>
                <a:lnTo>
                  <a:pt x="0" y="48004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FAE6FFB-F37C-7040-87B6-654B2F44CE7A}"/>
              </a:ext>
            </a:extLst>
          </p:cNvPr>
          <p:cNvSpPr/>
          <p:nvPr userDrawn="1"/>
        </p:nvSpPr>
        <p:spPr>
          <a:xfrm>
            <a:off x="413825" y="463261"/>
            <a:ext cx="7347125" cy="5911703"/>
          </a:xfrm>
          <a:custGeom>
            <a:avLst/>
            <a:gdLst>
              <a:gd name="connsiteX0" fmla="*/ 125507 w 7347125"/>
              <a:gd name="connsiteY0" fmla="*/ 0 h 5911703"/>
              <a:gd name="connsiteX1" fmla="*/ 7347125 w 7347125"/>
              <a:gd name="connsiteY1" fmla="*/ 21265 h 5911703"/>
              <a:gd name="connsiteX2" fmla="*/ 4412539 w 7347125"/>
              <a:gd name="connsiteY2" fmla="*/ 5911703 h 5911703"/>
              <a:gd name="connsiteX3" fmla="*/ 1007798 w 7347125"/>
              <a:gd name="connsiteY3" fmla="*/ 5894815 h 5911703"/>
              <a:gd name="connsiteX4" fmla="*/ 1007798 w 7347125"/>
              <a:gd name="connsiteY4" fmla="*/ 5901070 h 5911703"/>
              <a:gd name="connsiteX5" fmla="*/ 0 w 7347125"/>
              <a:gd name="connsiteY5" fmla="*/ 5901070 h 5911703"/>
              <a:gd name="connsiteX6" fmla="*/ 0 w 7347125"/>
              <a:gd name="connsiteY6" fmla="*/ 10632 h 5911703"/>
              <a:gd name="connsiteX7" fmla="*/ 125507 w 7347125"/>
              <a:gd name="connsiteY7" fmla="*/ 10632 h 591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7125" h="5911703">
                <a:moveTo>
                  <a:pt x="125507" y="0"/>
                </a:moveTo>
                <a:lnTo>
                  <a:pt x="7347125" y="21265"/>
                </a:lnTo>
                <a:lnTo>
                  <a:pt x="4412539" y="5911703"/>
                </a:lnTo>
                <a:lnTo>
                  <a:pt x="1007798" y="5894815"/>
                </a:lnTo>
                <a:lnTo>
                  <a:pt x="1007798" y="5901070"/>
                </a:lnTo>
                <a:lnTo>
                  <a:pt x="0" y="5901070"/>
                </a:lnTo>
                <a:lnTo>
                  <a:pt x="0" y="10632"/>
                </a:lnTo>
                <a:lnTo>
                  <a:pt x="125507" y="106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AB73D1-1AA1-4E44-A7DA-8C00D8E10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501" y="1609159"/>
            <a:ext cx="4253334" cy="3639682"/>
          </a:xfrm>
        </p:spPr>
        <p:txBody>
          <a:bodyPr anchor="t">
            <a:norm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Quote Goes Here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611FC0D0-E6E4-7645-B0C7-97FB2012039D}"/>
              </a:ext>
            </a:extLst>
          </p:cNvPr>
          <p:cNvSpPr/>
          <p:nvPr userDrawn="1"/>
        </p:nvSpPr>
        <p:spPr>
          <a:xfrm rot="5400000">
            <a:off x="-48606" y="1669422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4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F11B56-403C-AA43-BA54-5CD9A60BDDC5}"/>
              </a:ext>
            </a:extLst>
          </p:cNvPr>
          <p:cNvGrpSpPr/>
          <p:nvPr userDrawn="1"/>
        </p:nvGrpSpPr>
        <p:grpSpPr>
          <a:xfrm>
            <a:off x="0" y="-4353"/>
            <a:ext cx="6884691" cy="6862353"/>
            <a:chOff x="0" y="-4353"/>
            <a:chExt cx="6884691" cy="686235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8BAD61D-F455-9240-A0C6-DE4F40E47C29}"/>
                </a:ext>
              </a:extLst>
            </p:cNvPr>
            <p:cNvSpPr/>
            <p:nvPr userDrawn="1"/>
          </p:nvSpPr>
          <p:spPr>
            <a:xfrm>
              <a:off x="0" y="-4353"/>
              <a:ext cx="6884691" cy="6862353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  <a:gd name="connsiteX0" fmla="*/ 9234 w 6880863"/>
                <a:gd name="connsiteY0" fmla="*/ 0 h 6866017"/>
                <a:gd name="connsiteX1" fmla="*/ 6880863 w 6880863"/>
                <a:gd name="connsiteY1" fmla="*/ 1567 h 6866017"/>
                <a:gd name="connsiteX2" fmla="*/ 3445205 w 6880863"/>
                <a:gd name="connsiteY2" fmla="*/ 6866017 h 6866017"/>
                <a:gd name="connsiteX3" fmla="*/ 705 w 6880863"/>
                <a:gd name="connsiteY3" fmla="*/ 6864138 h 6866017"/>
                <a:gd name="connsiteX4" fmla="*/ 9234 w 6880863"/>
                <a:gd name="connsiteY4" fmla="*/ 0 h 6866017"/>
                <a:gd name="connsiteX0" fmla="*/ 0 w 6884692"/>
                <a:gd name="connsiteY0" fmla="*/ 0 h 6883465"/>
                <a:gd name="connsiteX1" fmla="*/ 6884692 w 6884692"/>
                <a:gd name="connsiteY1" fmla="*/ 19015 h 6883465"/>
                <a:gd name="connsiteX2" fmla="*/ 3449034 w 6884692"/>
                <a:gd name="connsiteY2" fmla="*/ 6883465 h 6883465"/>
                <a:gd name="connsiteX3" fmla="*/ 4534 w 6884692"/>
                <a:gd name="connsiteY3" fmla="*/ 6881586 h 6883465"/>
                <a:gd name="connsiteX4" fmla="*/ 0 w 6884692"/>
                <a:gd name="connsiteY4" fmla="*/ 0 h 6883465"/>
                <a:gd name="connsiteX0" fmla="*/ 9234 w 6880863"/>
                <a:gd name="connsiteY0" fmla="*/ 0 h 6879102"/>
                <a:gd name="connsiteX1" fmla="*/ 6880863 w 6880863"/>
                <a:gd name="connsiteY1" fmla="*/ 14652 h 6879102"/>
                <a:gd name="connsiteX2" fmla="*/ 3445205 w 6880863"/>
                <a:gd name="connsiteY2" fmla="*/ 6879102 h 6879102"/>
                <a:gd name="connsiteX3" fmla="*/ 705 w 6880863"/>
                <a:gd name="connsiteY3" fmla="*/ 6877223 h 6879102"/>
                <a:gd name="connsiteX4" fmla="*/ 9234 w 6880863"/>
                <a:gd name="connsiteY4" fmla="*/ 0 h 6879102"/>
                <a:gd name="connsiteX0" fmla="*/ 0 w 6884691"/>
                <a:gd name="connsiteY0" fmla="*/ 0 h 6874740"/>
                <a:gd name="connsiteX1" fmla="*/ 6884691 w 6884691"/>
                <a:gd name="connsiteY1" fmla="*/ 10290 h 6874740"/>
                <a:gd name="connsiteX2" fmla="*/ 3449033 w 6884691"/>
                <a:gd name="connsiteY2" fmla="*/ 6874740 h 6874740"/>
                <a:gd name="connsiteX3" fmla="*/ 4533 w 6884691"/>
                <a:gd name="connsiteY3" fmla="*/ 6872861 h 6874740"/>
                <a:gd name="connsiteX4" fmla="*/ 0 w 6884691"/>
                <a:gd name="connsiteY4" fmla="*/ 0 h 68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691" h="6874740">
                  <a:moveTo>
                    <a:pt x="0" y="0"/>
                  </a:moveTo>
                  <a:lnTo>
                    <a:pt x="6884691" y="10290"/>
                  </a:lnTo>
                  <a:lnTo>
                    <a:pt x="3449033" y="6874740"/>
                  </a:lnTo>
                  <a:lnTo>
                    <a:pt x="4533" y="6872861"/>
                  </a:lnTo>
                  <a:cubicBezTo>
                    <a:pt x="207" y="458797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5004ACB-4E38-6449-B733-0C6A6BC40ADD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6A52034F-1EDC-3040-A1B3-B572FC286C20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88" y="1954400"/>
            <a:ext cx="4393415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D910B80-BD19-CF49-AB0B-1C5DEECEDED5}"/>
              </a:ext>
            </a:extLst>
          </p:cNvPr>
          <p:cNvSpPr/>
          <p:nvPr userDrawn="1"/>
        </p:nvSpPr>
        <p:spPr>
          <a:xfrm rot="5400000">
            <a:off x="-48606" y="31651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32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DFD37-81D5-5742-B09A-5D4CBF48B7EA}"/>
              </a:ext>
            </a:extLst>
          </p:cNvPr>
          <p:cNvGrpSpPr/>
          <p:nvPr userDrawn="1"/>
        </p:nvGrpSpPr>
        <p:grpSpPr>
          <a:xfrm rot="10800000">
            <a:off x="5294245" y="0"/>
            <a:ext cx="6897755" cy="6858000"/>
            <a:chOff x="-17598" y="0"/>
            <a:chExt cx="6897755" cy="68580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0CF4E43-4A68-664C-B973-2FE49DC7733D}"/>
                </a:ext>
              </a:extLst>
            </p:cNvPr>
            <p:cNvSpPr/>
            <p:nvPr userDrawn="1"/>
          </p:nvSpPr>
          <p:spPr>
            <a:xfrm>
              <a:off x="-17598" y="0"/>
              <a:ext cx="6897755" cy="6858000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755" h="6870380">
                  <a:moveTo>
                    <a:pt x="0" y="0"/>
                  </a:moveTo>
                  <a:lnTo>
                    <a:pt x="6897755" y="5930"/>
                  </a:lnTo>
                  <a:lnTo>
                    <a:pt x="3462097" y="6870380"/>
                  </a:lnTo>
                  <a:lnTo>
                    <a:pt x="17597" y="6868501"/>
                  </a:lnTo>
                  <a:cubicBezTo>
                    <a:pt x="13271" y="458361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AFAD3D76-9126-CC42-90B0-5BF85DC91E3E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D011AB3-8218-AE4F-9DF7-810A1B45C453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5272" y="1954400"/>
            <a:ext cx="3889053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D84320FE-42A3-294B-AAE0-3D16A63E359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37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FCAC17-2511-3D4F-A318-B241447A2C02}"/>
              </a:ext>
            </a:extLst>
          </p:cNvPr>
          <p:cNvSpPr/>
          <p:nvPr userDrawn="1"/>
        </p:nvSpPr>
        <p:spPr>
          <a:xfrm>
            <a:off x="413825" y="2941613"/>
            <a:ext cx="11364350" cy="3432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13F5538-7999-A74B-BCB7-A96C8DBCC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4280546"/>
            <a:ext cx="10452848" cy="179107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DE5056B4-56A3-6E40-92E1-FA33B5C8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4BE1D723-8F53-4F53-90B0-1982A396982E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A47DE6D7-793F-C846-8A00-3061847B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B4C61174-2D39-E640-8A16-DCE65554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13596EE0-A679-3B49-BA9A-D5C79B0C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3143154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3E931B03-E301-6D48-8377-B08DA6C95F0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249401AC-F116-8B4C-A1A0-CF88B63E549B}"/>
              </a:ext>
            </a:extLst>
          </p:cNvPr>
          <p:cNvSpPr/>
          <p:nvPr userDrawn="1"/>
        </p:nvSpPr>
        <p:spPr>
          <a:xfrm rot="5400000">
            <a:off x="-48606" y="33345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3226FF-244B-B540-ABAC-5C0E3DE310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24" y="483782"/>
            <a:ext cx="11365992" cy="2457856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44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29" y="2031121"/>
            <a:ext cx="4534616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4534616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rgbClr val="C5AE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5D5DA7E-149B-BB4E-918D-C5FF23087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27491" y="0"/>
            <a:ext cx="8464509" cy="6858000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4509" h="6858000">
                <a:moveTo>
                  <a:pt x="3426278" y="0"/>
                </a:moveTo>
                <a:lnTo>
                  <a:pt x="3440072" y="37000"/>
                </a:lnTo>
                <a:lnTo>
                  <a:pt x="3440072" y="0"/>
                </a:lnTo>
                <a:lnTo>
                  <a:pt x="8464509" y="0"/>
                </a:lnTo>
                <a:lnTo>
                  <a:pt x="8464509" y="6858000"/>
                </a:lnTo>
                <a:lnTo>
                  <a:pt x="0" y="6858000"/>
                </a:lnTo>
                <a:lnTo>
                  <a:pt x="3426278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BEBB0DCE-DD71-FF40-B471-A617514321E6}"/>
              </a:ext>
            </a:extLst>
          </p:cNvPr>
          <p:cNvSpPr/>
          <p:nvPr userDrawn="1"/>
        </p:nvSpPr>
        <p:spPr>
          <a:xfrm rot="10800000">
            <a:off x="5869115" y="4530"/>
            <a:ext cx="911753" cy="91175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337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3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3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3F7CD6-7F0D-1C4F-AE97-8E76514EE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3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98B14A3-A5A4-2F4A-95D8-651E4818BB24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FA21A50F-6662-5046-B75A-1261DC14ABF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DC47F2-EE1F-4644-989A-72996AC94A96}"/>
              </a:ext>
            </a:extLst>
          </p:cNvPr>
          <p:cNvGrpSpPr/>
          <p:nvPr userDrawn="1"/>
        </p:nvGrpSpPr>
        <p:grpSpPr>
          <a:xfrm>
            <a:off x="401408" y="1983214"/>
            <a:ext cx="5127171" cy="979022"/>
            <a:chOff x="417597" y="1992086"/>
            <a:chExt cx="5127171" cy="9790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6ED203-5311-5B45-870D-8D058E718B91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DE2C0F56-426C-5F4D-AAFD-DF53CA60DB1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1824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125" y="1984781"/>
            <a:ext cx="4639736" cy="703135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25" y="3154858"/>
            <a:ext cx="4639736" cy="2870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C9B82D-42A0-2549-AF1A-BB955578D14E}"/>
              </a:ext>
            </a:extLst>
          </p:cNvPr>
          <p:cNvGrpSpPr/>
          <p:nvPr userDrawn="1"/>
        </p:nvGrpSpPr>
        <p:grpSpPr>
          <a:xfrm>
            <a:off x="6663674" y="1983214"/>
            <a:ext cx="5127171" cy="979022"/>
            <a:chOff x="417597" y="1992086"/>
            <a:chExt cx="5127171" cy="97902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986011-7709-A448-BC93-37507571BAF8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97EFE62B-D2C4-6147-8593-BDB17D7FB78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2076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43E295-0EB5-2B45-8B07-FB33A0D549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07391" y="1984781"/>
            <a:ext cx="4639736" cy="703135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6411A82-4B2C-2345-940D-003FAE95661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907391" y="3154858"/>
            <a:ext cx="4639736" cy="2870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1638DF-1560-0147-9FCE-648610243627}"/>
              </a:ext>
            </a:extLst>
          </p:cNvPr>
          <p:cNvCxnSpPr/>
          <p:nvPr userDrawn="1"/>
        </p:nvCxnSpPr>
        <p:spPr>
          <a:xfrm>
            <a:off x="6096000" y="2055833"/>
            <a:ext cx="0" cy="3813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9">
            <a:extLst>
              <a:ext uri="{FF2B5EF4-FFF2-40B4-BE49-F238E27FC236}">
                <a16:creationId xmlns:a16="http://schemas.microsoft.com/office/drawing/2014/main" id="{6500C466-2C7C-0F41-ADF8-F36158F8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10205573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7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E5791F-3F71-BF44-BA4E-0B7D386184DC}"/>
              </a:ext>
            </a:extLst>
          </p:cNvPr>
          <p:cNvSpPr/>
          <p:nvPr userDrawn="1"/>
        </p:nvSpPr>
        <p:spPr>
          <a:xfrm>
            <a:off x="0" y="467833"/>
            <a:ext cx="11729822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9AE2E01-52D8-994A-80AC-622260011952}"/>
              </a:ext>
            </a:extLst>
          </p:cNvPr>
          <p:cNvSpPr/>
          <p:nvPr userDrawn="1"/>
        </p:nvSpPr>
        <p:spPr>
          <a:xfrm>
            <a:off x="1915754" y="3684257"/>
            <a:ext cx="3112470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8F16C36-FC88-9044-8303-4AAB2C148BA5}"/>
              </a:ext>
            </a:extLst>
          </p:cNvPr>
          <p:cNvSpPr/>
          <p:nvPr userDrawn="1"/>
        </p:nvSpPr>
        <p:spPr>
          <a:xfrm>
            <a:off x="4668946" y="522786"/>
            <a:ext cx="718556" cy="718556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DA0D001-BFE9-164E-A088-53FE53ABF5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23378" cy="6864485"/>
          </a:xfrm>
          <a:custGeom>
            <a:avLst/>
            <a:gdLst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1612869 w 6096000"/>
              <a:gd name="connsiteY2" fmla="*/ 6841445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2014112 w 6096000"/>
              <a:gd name="connsiteY2" fmla="*/ 6857657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33403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02538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64485">
                <a:moveTo>
                  <a:pt x="1602021" y="0"/>
                </a:moveTo>
                <a:lnTo>
                  <a:pt x="6096000" y="0"/>
                </a:lnTo>
                <a:lnTo>
                  <a:pt x="2014112" y="6857657"/>
                </a:lnTo>
                <a:lnTo>
                  <a:pt x="2002538" y="6864485"/>
                </a:lnTo>
                <a:lnTo>
                  <a:pt x="0" y="6858000"/>
                </a:lnTo>
                <a:lnTo>
                  <a:pt x="0" y="0"/>
                </a:lnTo>
                <a:lnTo>
                  <a:pt x="1602021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0C3D4C-012F-184D-B7D5-E89B7B9A7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410" y="2679259"/>
            <a:ext cx="2988860" cy="1395208"/>
          </a:xfrm>
        </p:spPr>
        <p:txBody>
          <a:bodyPr lIns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6862ED-2F5E-FE49-AB49-49CEC0EA3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18426" y="793580"/>
            <a:ext cx="3304279" cy="5270839"/>
          </a:xfrm>
        </p:spPr>
        <p:txBody>
          <a:bodyPr lIns="0" anchor="ctr"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15982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1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85" r:id="rId2"/>
    <p:sldLayoutId id="2147483783" r:id="rId3"/>
    <p:sldLayoutId id="2147483765" r:id="rId4"/>
    <p:sldLayoutId id="2147483787" r:id="rId5"/>
    <p:sldLayoutId id="2147483784" r:id="rId6"/>
    <p:sldLayoutId id="2147483786" r:id="rId7"/>
    <p:sldLayoutId id="2147483774" r:id="rId8"/>
    <p:sldLayoutId id="2147483781" r:id="rId9"/>
    <p:sldLayoutId id="2147483779" r:id="rId10"/>
    <p:sldLayoutId id="2147483780" r:id="rId11"/>
    <p:sldLayoutId id="2147483778" r:id="rId12"/>
    <p:sldLayoutId id="2147483777" r:id="rId13"/>
    <p:sldLayoutId id="2147483776" r:id="rId14"/>
    <p:sldLayoutId id="2147483782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7C09F3-1BE8-0445-A3C4-9C100D32B8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do casinos make money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770EE27-FD77-894D-9D88-F5A548E1DC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Yash Sindhu</a:t>
            </a:r>
          </a:p>
          <a:p>
            <a:r>
              <a:rPr lang="en-US" dirty="0"/>
              <a:t>J061</a:t>
            </a:r>
          </a:p>
          <a:p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AC60D5D-D287-9B45-9F54-93A410AFF1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3721" y="1"/>
            <a:ext cx="7261837" cy="6858000"/>
          </a:xfrm>
        </p:spPr>
      </p:pic>
    </p:spTree>
    <p:extLst>
      <p:ext uri="{BB962C8B-B14F-4D97-AF65-F5344CB8AC3E}">
        <p14:creationId xmlns:p14="http://schemas.microsoft.com/office/powerpoint/2010/main" val="156411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3" descr="SmartArt Placeholder - Block List">
            <a:extLst>
              <a:ext uri="{FF2B5EF4-FFF2-40B4-BE49-F238E27FC236}">
                <a16:creationId xmlns:a16="http://schemas.microsoft.com/office/drawing/2014/main" id="{F56E9CB7-A5E6-479F-A6C4-A480D06B97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1907138"/>
              </p:ext>
            </p:extLst>
          </p:nvPr>
        </p:nvGraphicFramePr>
        <p:xfrm>
          <a:off x="6562208" y="1604778"/>
          <a:ext cx="4883151" cy="471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6CBFE42-DFD1-4945-A9A4-5544D38C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Yearly profits for multiple machines</a:t>
            </a:r>
          </a:p>
        </p:txBody>
      </p:sp>
    </p:spTree>
    <p:extLst>
      <p:ext uri="{BB962C8B-B14F-4D97-AF65-F5344CB8AC3E}">
        <p14:creationId xmlns:p14="http://schemas.microsoft.com/office/powerpoint/2010/main" val="2345680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51C228-B9D7-6F4B-9504-969693D4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made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43733-30CE-AC40-BAAC-BE6530B8E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There are 500 slot machines on an average in a casino.</a:t>
            </a:r>
          </a:p>
          <a:p>
            <a:pPr marL="0" indent="0">
              <a:buNone/>
            </a:pPr>
            <a:r>
              <a:rPr lang="en-US" dirty="0"/>
              <a:t>Each machine is averaging 650,000$ yearly profit.</a:t>
            </a:r>
          </a:p>
          <a:p>
            <a:pPr marL="0" indent="0">
              <a:buNone/>
            </a:pPr>
            <a:r>
              <a:rPr lang="en-US" dirty="0"/>
              <a:t>Which means 500 of these machines make 325 million $ each year on an average. </a:t>
            </a:r>
            <a:r>
              <a:rPr lang="en-IN" dirty="0"/>
              <a:t> 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F84EEF9-99EB-D946-9D26-4C931C143C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9281" y="298384"/>
            <a:ext cx="6217440" cy="6304548"/>
          </a:xfrm>
        </p:spPr>
      </p:pic>
    </p:spTree>
    <p:extLst>
      <p:ext uri="{BB962C8B-B14F-4D97-AF65-F5344CB8AC3E}">
        <p14:creationId xmlns:p14="http://schemas.microsoft.com/office/powerpoint/2010/main" val="128398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D03E-798E-4118-B7D4-3E854196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Odds of my slot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0031F-047E-19CB-0DDD-4B5C895EF2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3" t="32888" r="42071" b="23682"/>
          <a:stretch/>
        </p:blipFill>
        <p:spPr>
          <a:xfrm>
            <a:off x="932329" y="1804221"/>
            <a:ext cx="9581992" cy="41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6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7F6A80-08DF-8645-A4CD-7D0B49A3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Roulette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13A2D6-52A2-8C4D-985E-CB4BEE6B2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profitable table game for the casino.</a:t>
            </a:r>
          </a:p>
          <a:p>
            <a:r>
              <a:rPr lang="en-US" dirty="0"/>
              <a:t>High return odds for the player.</a:t>
            </a:r>
          </a:p>
          <a:p>
            <a:r>
              <a:rPr lang="en-US" dirty="0"/>
              <a:t>The house edge for roulette is 5.2%</a:t>
            </a:r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9E319FF9-B321-9D4B-AA89-6EFE572936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44812" y="529390"/>
            <a:ext cx="6063915" cy="6073542"/>
          </a:xfrm>
        </p:spPr>
      </p:pic>
    </p:spTree>
    <p:extLst>
      <p:ext uri="{BB962C8B-B14F-4D97-AF65-F5344CB8AC3E}">
        <p14:creationId xmlns:p14="http://schemas.microsoft.com/office/powerpoint/2010/main" val="1338681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 descr="SmartArt Placeholder - 4 X Icons">
            <a:extLst>
              <a:ext uri="{FF2B5EF4-FFF2-40B4-BE49-F238E27FC236}">
                <a16:creationId xmlns:a16="http://schemas.microsoft.com/office/drawing/2014/main" id="{5EB466A8-B25D-AA40-A3BE-639E8D6568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3026076"/>
              </p:ext>
            </p:extLst>
          </p:nvPr>
        </p:nvGraphicFramePr>
        <p:xfrm>
          <a:off x="5887845" y="1371805"/>
          <a:ext cx="6304154" cy="5240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B6C8D45-FD19-C44E-9C71-E6767470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edge</a:t>
            </a:r>
          </a:p>
        </p:txBody>
      </p:sp>
    </p:spTree>
    <p:extLst>
      <p:ext uri="{BB962C8B-B14F-4D97-AF65-F5344CB8AC3E}">
        <p14:creationId xmlns:p14="http://schemas.microsoft.com/office/powerpoint/2010/main" val="131504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 descr="SmartArt Placeholder - 2 X Icons Vertical">
            <a:extLst>
              <a:ext uri="{FF2B5EF4-FFF2-40B4-BE49-F238E27FC236}">
                <a16:creationId xmlns:a16="http://schemas.microsoft.com/office/drawing/2014/main" id="{05161A65-4E7E-B44A-B0C7-71A1F0FD58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3527875"/>
              </p:ext>
            </p:extLst>
          </p:nvPr>
        </p:nvGraphicFramePr>
        <p:xfrm>
          <a:off x="676292" y="518831"/>
          <a:ext cx="4944403" cy="541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Title 27">
            <a:extLst>
              <a:ext uri="{FF2B5EF4-FFF2-40B4-BE49-F238E27FC236}">
                <a16:creationId xmlns:a16="http://schemas.microsoft.com/office/drawing/2014/main" id="{4988F789-C14D-C841-BDEB-8ACF7737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pic>
        <p:nvPicPr>
          <p:cNvPr id="2050" name="Picture 2" descr="4,627 Roulette Wheel Stock Photos, Pictures &amp; Royalty-Free Images - iStock">
            <a:extLst>
              <a:ext uri="{FF2B5EF4-FFF2-40B4-BE49-F238E27FC236}">
                <a16:creationId xmlns:a16="http://schemas.microsoft.com/office/drawing/2014/main" id="{84BE8DC7-1F3B-9A28-787A-2BE296FE7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346" y="1693798"/>
            <a:ext cx="1061546" cy="104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67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BD9F-B88A-DC40-9E37-35CE23CC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simulation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26440-ECB4-2065-75AB-F6F2BE54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29" r="58857" b="4381"/>
          <a:stretch/>
        </p:blipFill>
        <p:spPr>
          <a:xfrm>
            <a:off x="550988" y="0"/>
            <a:ext cx="603269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D3E74-D4CE-D83F-0580-5C11A00E1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3" t="19429" r="62571" b="5270"/>
          <a:stretch/>
        </p:blipFill>
        <p:spPr>
          <a:xfrm>
            <a:off x="6583680" y="-1"/>
            <a:ext cx="5608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92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25EAE-3A37-43DE-9737-13DDF056B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Total profit over 300 days is 23,369,220$</a:t>
            </a:r>
          </a:p>
          <a:p>
            <a:pPr marL="0" indent="0">
              <a:buNone/>
            </a:pPr>
            <a:r>
              <a:rPr lang="en-US" dirty="0"/>
              <a:t>Total amount betted is 453,149,710$</a:t>
            </a:r>
          </a:p>
          <a:p>
            <a:pPr marL="0" indent="0">
              <a:buNone/>
            </a:pPr>
            <a:r>
              <a:rPr lang="en-US" dirty="0"/>
              <a:t>House edge is 5.16%</a:t>
            </a:r>
          </a:p>
          <a:p>
            <a:pPr marL="0" indent="0">
              <a:buNone/>
            </a:pPr>
            <a:r>
              <a:rPr lang="en-US" dirty="0"/>
              <a:t>Average daily profit is 77,897$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9C09C-6E20-48F6-AE6D-C893A0F33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Roulette simulation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73A69289-D803-3943-9979-42FED843A2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16"/>
          <a:stretch/>
        </p:blipFill>
        <p:spPr>
          <a:xfrm>
            <a:off x="3727491" y="0"/>
            <a:ext cx="8464509" cy="6858000"/>
          </a:xfrm>
        </p:spPr>
      </p:pic>
    </p:spTree>
    <p:extLst>
      <p:ext uri="{BB962C8B-B14F-4D97-AF65-F5344CB8AC3E}">
        <p14:creationId xmlns:p14="http://schemas.microsoft.com/office/powerpoint/2010/main" val="4050992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0FEB38D-85AD-EB41-9EC1-E966F44AB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Money made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4D4B10F-ADAA-B74F-8461-59D7CAF3C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about 10 roulette tables in a casino.</a:t>
            </a:r>
          </a:p>
          <a:p>
            <a:r>
              <a:rPr lang="en-US" dirty="0"/>
              <a:t>That makes a profit of 300 million $ from roulette tables per year from my simulations.</a:t>
            </a:r>
          </a:p>
          <a:p>
            <a:endParaRPr lang="en-US" dirty="0"/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96E64F75-DC38-A047-84B3-5B96136A96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7" r="161"/>
          <a:stretch/>
        </p:blipFill>
        <p:spPr>
          <a:xfrm flipH="1">
            <a:off x="4593262" y="-8709"/>
            <a:ext cx="7598736" cy="6858000"/>
          </a:xfrm>
          <a:prstGeom prst="triangle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847544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2556B-F5FB-4FD7-B7D7-CA0BCE681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Casinos always end up making money in the long run.</a:t>
            </a:r>
          </a:p>
          <a:p>
            <a:r>
              <a:rPr lang="en-US" dirty="0"/>
              <a:t>Winning money in casinos is not likely and you should stick to games like blackjack if any where your odds of winning money are better.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7A8ED-CA98-4644-AF2D-8C0F21F7E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8DEDD93-F6C7-D34E-9469-9FC139224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40452" r="-7" b="27128"/>
          <a:stretch/>
        </p:blipFill>
        <p:spPr>
          <a:xfrm>
            <a:off x="413824" y="483782"/>
            <a:ext cx="11365992" cy="2457856"/>
          </a:xfrm>
        </p:spPr>
      </p:pic>
    </p:spTree>
    <p:extLst>
      <p:ext uri="{BB962C8B-B14F-4D97-AF65-F5344CB8AC3E}">
        <p14:creationId xmlns:p14="http://schemas.microsoft.com/office/powerpoint/2010/main" val="153960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6DAAE-C08D-46E3-A8CE-2D266D39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major part of a casino’s income comes from the various games they play.</a:t>
            </a:r>
          </a:p>
          <a:p>
            <a:r>
              <a:rPr lang="en-US" dirty="0"/>
              <a:t>Each and every one of their games is based on probability.</a:t>
            </a:r>
          </a:p>
          <a:p>
            <a:r>
              <a:rPr lang="en-US" dirty="0"/>
              <a:t>Slot machines are the most profitable sources of income for a casino.</a:t>
            </a:r>
          </a:p>
          <a:p>
            <a:r>
              <a:rPr lang="en-US" dirty="0"/>
              <a:t>Good strategies help the casinos earn more money by taking advantage of people.</a:t>
            </a:r>
          </a:p>
          <a:p>
            <a:r>
              <a:rPr lang="en-US" dirty="0"/>
              <a:t>I have attempted to run simulations to demonstrate how casinos earn money through slot machines and roulette, their most popular games.</a:t>
            </a:r>
          </a:p>
          <a:p>
            <a:endParaRPr lang="en-US" dirty="0"/>
          </a:p>
          <a:p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115AC-F6DD-4765-9553-9296098A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EFF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92756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A39CFE-F193-9048-BE90-69178B4C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CB5DE7-C0EC-D942-81AE-50AB9E5F5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Slot Machines</a:t>
            </a:r>
          </a:p>
          <a:p>
            <a:r>
              <a:rPr lang="en-US" dirty="0"/>
              <a:t>Poker</a:t>
            </a:r>
          </a:p>
          <a:p>
            <a:r>
              <a:rPr lang="en-US" dirty="0"/>
              <a:t>Roulette</a:t>
            </a:r>
          </a:p>
          <a:p>
            <a:r>
              <a:rPr lang="en-US" dirty="0"/>
              <a:t>Blackjack</a:t>
            </a:r>
          </a:p>
          <a:p>
            <a:r>
              <a:rPr lang="en-US" dirty="0"/>
              <a:t>Baccarat</a:t>
            </a:r>
          </a:p>
          <a:p>
            <a:r>
              <a:rPr lang="en-US" dirty="0"/>
              <a:t>Bingo</a:t>
            </a:r>
          </a:p>
          <a:p>
            <a:r>
              <a:rPr lang="en-US" dirty="0"/>
              <a:t>and several other table, machine and random number games.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7BB0D9BC-46FF-F44B-953D-31A74B8034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5123378" cy="6858000"/>
          </a:xfrm>
        </p:spPr>
      </p:pic>
    </p:spTree>
    <p:extLst>
      <p:ext uri="{BB962C8B-B14F-4D97-AF65-F5344CB8AC3E}">
        <p14:creationId xmlns:p14="http://schemas.microsoft.com/office/powerpoint/2010/main" val="127793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7F6A80-08DF-8645-A4CD-7D0B49A3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 machines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13A2D6-52A2-8C4D-985E-CB4BEE6B2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easiest and the most popular game of the casino</a:t>
            </a:r>
          </a:p>
          <a:p>
            <a:r>
              <a:rPr lang="en-US" dirty="0"/>
              <a:t>Casinos have an average return rate of 89%.</a:t>
            </a:r>
          </a:p>
          <a:p>
            <a:r>
              <a:rPr lang="en-US" dirty="0"/>
              <a:t>For my slot machine, the return rate will be set at 90%.</a:t>
            </a:r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9E319FF9-B321-9D4B-AA89-6EFE572936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44816" y="522514"/>
            <a:ext cx="6063915" cy="6226629"/>
          </a:xfrm>
        </p:spPr>
      </p:pic>
    </p:spTree>
    <p:extLst>
      <p:ext uri="{BB962C8B-B14F-4D97-AF65-F5344CB8AC3E}">
        <p14:creationId xmlns:p14="http://schemas.microsoft.com/office/powerpoint/2010/main" val="307285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 descr="SmartArt Placeholder - 2 X Icons Vertical">
            <a:extLst>
              <a:ext uri="{FF2B5EF4-FFF2-40B4-BE49-F238E27FC236}">
                <a16:creationId xmlns:a16="http://schemas.microsoft.com/office/drawing/2014/main" id="{05161A65-4E7E-B44A-B0C7-71A1F0FD58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080746"/>
              </p:ext>
            </p:extLst>
          </p:nvPr>
        </p:nvGraphicFramePr>
        <p:xfrm>
          <a:off x="676292" y="518831"/>
          <a:ext cx="4944403" cy="541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Title 27">
            <a:extLst>
              <a:ext uri="{FF2B5EF4-FFF2-40B4-BE49-F238E27FC236}">
                <a16:creationId xmlns:a16="http://schemas.microsoft.com/office/drawing/2014/main" id="{4988F789-C14D-C841-BDEB-8ACF7737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pic>
        <p:nvPicPr>
          <p:cNvPr id="1026" name="Picture 2" descr="Premium Vector | Jackpot slot casino machine. vector one arm bandit. slot  machine for casino, lucky seven in gambling">
            <a:extLst>
              <a:ext uri="{FF2B5EF4-FFF2-40B4-BE49-F238E27FC236}">
                <a16:creationId xmlns:a16="http://schemas.microsoft.com/office/drawing/2014/main" id="{333AF3DD-CC26-0CCF-983E-6EF969AAA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31950" y1="82650" x2="31950" y2="826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05" y="1650254"/>
            <a:ext cx="1184479" cy="11844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123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BD9F-B88A-DC40-9E37-35CE23CC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simulation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8124D0-2CE5-41CF-DBE6-98A5E42B4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68" r="65026" b="7509"/>
          <a:stretch/>
        </p:blipFill>
        <p:spPr>
          <a:xfrm>
            <a:off x="5727032" y="0"/>
            <a:ext cx="6464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8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DBC43-2FBF-624E-ADB3-BA3583AE3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6D68A-A600-9C45-B10C-2A39080E9E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algn="ctr"/>
            <a:r>
              <a:rPr lang="en-US" dirty="0"/>
              <a:t>Total profit over 7 days is 8,337$</a:t>
            </a:r>
          </a:p>
          <a:p>
            <a:pPr algn="ctr"/>
            <a:r>
              <a:rPr lang="en-US" dirty="0"/>
              <a:t>Average daily profit is 1191$</a:t>
            </a:r>
          </a:p>
          <a:p>
            <a:pPr algn="ctr"/>
            <a:r>
              <a:rPr lang="en-US" dirty="0"/>
              <a:t>Maximum daily profit is 19,987$</a:t>
            </a:r>
          </a:p>
          <a:p>
            <a:pPr algn="ctr"/>
            <a:r>
              <a:rPr lang="en-US" dirty="0"/>
              <a:t>Least daily profit is -24,426$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F519B-5706-804A-8C82-1D9EDAA812F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2F4C6-F233-E149-AA45-4C25835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day simulation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06F80EA1-678E-FDC2-3100-E92A8CC52EDA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7074694" y="3154363"/>
            <a:ext cx="4305299" cy="2870200"/>
          </a:xfrm>
        </p:spPr>
      </p:pic>
    </p:spTree>
    <p:extLst>
      <p:ext uri="{BB962C8B-B14F-4D97-AF65-F5344CB8AC3E}">
        <p14:creationId xmlns:p14="http://schemas.microsoft.com/office/powerpoint/2010/main" val="405907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DBC43-2FBF-624E-ADB3-BA3583AE3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6D68A-A600-9C45-B10C-2A39080E9E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algn="ctr"/>
            <a:r>
              <a:rPr lang="en-US" dirty="0"/>
              <a:t>Total profit over 30 days is 28,627$</a:t>
            </a:r>
          </a:p>
          <a:p>
            <a:pPr algn="ctr"/>
            <a:r>
              <a:rPr lang="en-US" dirty="0"/>
              <a:t>Average daily profit is 954$</a:t>
            </a:r>
          </a:p>
          <a:p>
            <a:pPr algn="ctr"/>
            <a:r>
              <a:rPr lang="en-US" dirty="0"/>
              <a:t>Maximum daily profit is 46,488$</a:t>
            </a:r>
          </a:p>
          <a:p>
            <a:pPr algn="ctr"/>
            <a:r>
              <a:rPr lang="en-US" dirty="0"/>
              <a:t>Least daily profit is -51,015$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F519B-5706-804A-8C82-1D9EDAA812F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2F4C6-F233-E149-AA45-4C25835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 day simulation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2C79FF62-3B50-D420-8587-C8D08FD8FDFF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7074694" y="3154363"/>
            <a:ext cx="4305299" cy="2870200"/>
          </a:xfrm>
        </p:spPr>
      </p:pic>
    </p:spTree>
    <p:extLst>
      <p:ext uri="{BB962C8B-B14F-4D97-AF65-F5344CB8AC3E}">
        <p14:creationId xmlns:p14="http://schemas.microsoft.com/office/powerpoint/2010/main" val="1822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DBC43-2FBF-624E-ADB3-BA3583AE3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6D68A-A600-9C45-B10C-2A39080E9E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Total profit over 365 days is 113,378$</a:t>
            </a:r>
          </a:p>
          <a:p>
            <a:pPr marL="0" indent="0" algn="ctr">
              <a:buNone/>
            </a:pPr>
            <a:r>
              <a:rPr lang="en-US" dirty="0"/>
              <a:t>Average daily profit is 310$</a:t>
            </a:r>
          </a:p>
          <a:p>
            <a:pPr marL="0" indent="0" algn="ctr">
              <a:buNone/>
            </a:pPr>
            <a:r>
              <a:rPr lang="en-US" dirty="0"/>
              <a:t>Maximum daily profit is 52,663$</a:t>
            </a:r>
          </a:p>
          <a:p>
            <a:pPr marL="0" indent="0" algn="ctr">
              <a:buNone/>
            </a:pPr>
            <a:r>
              <a:rPr lang="en-US" dirty="0"/>
              <a:t>Least daily profit is -84,660$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F519B-5706-804A-8C82-1D9EDAA812F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2F4C6-F233-E149-AA45-4C25835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365 day simulation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E7260C2B-7955-D38B-AA3D-A17382342366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7074694" y="3154363"/>
            <a:ext cx="4305299" cy="2870200"/>
          </a:xfrm>
        </p:spPr>
      </p:pic>
    </p:spTree>
    <p:extLst>
      <p:ext uri="{BB962C8B-B14F-4D97-AF65-F5344CB8AC3E}">
        <p14:creationId xmlns:p14="http://schemas.microsoft.com/office/powerpoint/2010/main" val="20961521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GOLD AND SILVE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C4AE75"/>
      </a:accent1>
      <a:accent2>
        <a:srgbClr val="A9A9A9"/>
      </a:accent2>
      <a:accent3>
        <a:srgbClr val="5E5E5E"/>
      </a:accent3>
      <a:accent4>
        <a:srgbClr val="424242"/>
      </a:accent4>
      <a:accent5>
        <a:srgbClr val="212121"/>
      </a:accent5>
      <a:accent6>
        <a:srgbClr val="D5D5D5"/>
      </a:accent6>
      <a:hlink>
        <a:srgbClr val="C1AA73"/>
      </a:hlink>
      <a:folHlink>
        <a:srgbClr val="797979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rence" id="{B1388269-6A25-4F35-91BE-E59A597AB25F}" vid="{EA621A8F-389C-4766-B7E5-1B2B7E9ADD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conference presentation</Template>
  <TotalTime>1118</TotalTime>
  <Words>573</Words>
  <Application>Microsoft Office PowerPoint</Application>
  <PresentationFormat>Widescreen</PresentationFormat>
  <Paragraphs>86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Garamond</vt:lpstr>
      <vt:lpstr>RetrospectVTI</vt:lpstr>
      <vt:lpstr>How do casinos make money</vt:lpstr>
      <vt:lpstr>Introduction</vt:lpstr>
      <vt:lpstr>Games</vt:lpstr>
      <vt:lpstr>Slot machines</vt:lpstr>
      <vt:lpstr>Assumptions</vt:lpstr>
      <vt:lpstr>The simulation code</vt:lpstr>
      <vt:lpstr>7 day simulation</vt:lpstr>
      <vt:lpstr>30 day simulation</vt:lpstr>
      <vt:lpstr>365 day simulation</vt:lpstr>
      <vt:lpstr>Yearly profits for multiple machines</vt:lpstr>
      <vt:lpstr>Money made</vt:lpstr>
      <vt:lpstr>Odds of my slot machine</vt:lpstr>
      <vt:lpstr>Roulette</vt:lpstr>
      <vt:lpstr>House edge</vt:lpstr>
      <vt:lpstr>Assumptions</vt:lpstr>
      <vt:lpstr>The simulation code</vt:lpstr>
      <vt:lpstr>Roulette simulation</vt:lpstr>
      <vt:lpstr>Money made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casinos make money</dc:title>
  <dc:creator>Yash Sindhu</dc:creator>
  <cp:lastModifiedBy>Yash Sindhu</cp:lastModifiedBy>
  <cp:revision>5</cp:revision>
  <dcterms:created xsi:type="dcterms:W3CDTF">2022-10-30T07:17:31Z</dcterms:created>
  <dcterms:modified xsi:type="dcterms:W3CDTF">2022-10-31T12:04:13Z</dcterms:modified>
</cp:coreProperties>
</file>